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61" r:id="rId3"/>
    <p:sldId id="257" r:id="rId4"/>
    <p:sldId id="258" r:id="rId5"/>
    <p:sldId id="259" r:id="rId6"/>
    <p:sldId id="264" r:id="rId7"/>
    <p:sldId id="262" r:id="rId8"/>
    <p:sldId id="265" r:id="rId9"/>
    <p:sldId id="266" r:id="rId10"/>
    <p:sldId id="263" r:id="rId11"/>
    <p:sldId id="260" r:id="rId12"/>
    <p:sldId id="268" r:id="rId13"/>
    <p:sldId id="269" r:id="rId14"/>
    <p:sldId id="270" r:id="rId15"/>
    <p:sldId id="271" r:id="rId16"/>
    <p:sldId id="273" r:id="rId17"/>
    <p:sldId id="274" r:id="rId18"/>
    <p:sldId id="275" r:id="rId19"/>
    <p:sldId id="276" r:id="rId20"/>
    <p:sldId id="277" r:id="rId21"/>
    <p:sldId id="267" r:id="rId22"/>
    <p:sldId id="278" r:id="rId23"/>
  </p:sldIdLst>
  <p:sldSz cx="10058400" cy="7772400"/>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rgbClr val="00000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7" autoAdjust="0"/>
    <p:restoredTop sz="86314"/>
  </p:normalViewPr>
  <p:slideViewPr>
    <p:cSldViewPr snapToGrid="0">
      <p:cViewPr varScale="1">
        <p:scale>
          <a:sx n="93" d="100"/>
          <a:sy n="93" d="100"/>
        </p:scale>
        <p:origin x="1928" y="208"/>
      </p:cViewPr>
      <p:guideLst>
        <p:guide orient="horz" pos="2448"/>
        <p:guide pos="31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7B738F76-9916-4463-83AF-98235947E277}" type="datetimeFigureOut">
              <a:rPr lang="en-US" smtClean="0">
                <a:uFillTx/>
              </a:rPr>
              <a:t>10/24/21</a:t>
            </a:fld>
            <a:endParaRPr lang="en-US">
              <a:uFillTx/>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F3E8AD5D-1FDE-46FA-8DE9-32257D4CDD8C}" type="datetimeFigureOut">
              <a:rPr lang="en-US" smtClean="0">
                <a:uFillTx/>
              </a:rPr>
              <a:t>10/24/21</a:t>
            </a:fld>
            <a:endParaRPr lang="en-US">
              <a:uFillTx/>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4FE104F0-92FE-4338-A162-67E37969074A}" type="slidenum">
              <a:rPr lang="en-US" smtClean="0">
                <a:uFillTx/>
              </a:rPr>
              <a:t>‹#›</a:t>
            </a:fld>
            <a:endParaRPr lang="en-US">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E104F0-92FE-4338-A162-67E37969074A}" type="slidenum">
              <a:rPr lang="en-US" smtClean="0">
                <a:uFillTx/>
              </a:rPr>
              <a:t>9</a:t>
            </a:fld>
            <a:endParaRPr lang="en-US">
              <a:uFillTx/>
            </a:endParaRPr>
          </a:p>
        </p:txBody>
      </p:sp>
    </p:spTree>
    <p:extLst>
      <p:ext uri="{BB962C8B-B14F-4D97-AF65-F5344CB8AC3E}">
        <p14:creationId xmlns:p14="http://schemas.microsoft.com/office/powerpoint/2010/main" val="2708063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199" y="563239"/>
            <a:ext cx="9148813" cy="2258026"/>
          </a:xfrm>
        </p:spPr>
        <p:txBody>
          <a:bodyPr anchor="b">
            <a:normAutofit/>
          </a:bodyPr>
          <a:lstStyle>
            <a:lvl1pPr marL="0" indent="0" algn="l">
              <a:buFont typeface="+mj-lt"/>
              <a:buNone/>
              <a:defRPr sz="3600" b="1">
                <a:solidFill>
                  <a:schemeClr val="accent1"/>
                </a:solidFill>
                <a:uFillTx/>
              </a:defRPr>
            </a:lvl1pPr>
          </a:lstStyle>
          <a:p>
            <a:r>
              <a:rPr lang="en-US" dirty="0">
                <a:uFillTx/>
              </a:rPr>
              <a:t>Presentation Title</a:t>
            </a:r>
          </a:p>
        </p:txBody>
      </p:sp>
      <p:sp>
        <p:nvSpPr>
          <p:cNvPr id="3" name="Subtitle 2"/>
          <p:cNvSpPr>
            <a:spLocks noGrp="1"/>
          </p:cNvSpPr>
          <p:nvPr>
            <p:ph type="subTitle" idx="1" hasCustomPrompt="1"/>
          </p:nvPr>
        </p:nvSpPr>
        <p:spPr>
          <a:xfrm>
            <a:off x="457199" y="2925617"/>
            <a:ext cx="9148813" cy="1876530"/>
          </a:xfrm>
          <a:prstGeom prst="rect">
            <a:avLst/>
          </a:prstGeom>
        </p:spPr>
        <p:txBody>
          <a:bodyPr>
            <a:normAutofit/>
          </a:bodyPr>
          <a:lstStyle>
            <a:lvl1pPr marL="0" indent="0" algn="l">
              <a:spcBef>
                <a:spcPts val="300"/>
              </a:spcBef>
              <a:spcAft>
                <a:spcPts val="300"/>
              </a:spcAft>
              <a:buNone/>
              <a:defRPr sz="1200" i="1" spc="300">
                <a:uFillTx/>
              </a:defRPr>
            </a:lvl1pPr>
            <a:lvl2pPr marL="502920" indent="0" algn="ctr">
              <a:buNone/>
              <a:defRPr sz="2200">
                <a:uFillTx/>
              </a:defRPr>
            </a:lvl2pPr>
            <a:lvl3pPr marL="1005840" indent="0" algn="ctr">
              <a:buNone/>
              <a:defRPr sz="1980">
                <a:uFillTx/>
              </a:defRPr>
            </a:lvl3pPr>
            <a:lvl4pPr marL="1508760" indent="0" algn="ctr">
              <a:buNone/>
              <a:defRPr sz="1760">
                <a:uFillTx/>
              </a:defRPr>
            </a:lvl4pPr>
            <a:lvl5pPr marL="2011680" indent="0" algn="ctr">
              <a:buNone/>
              <a:defRPr sz="1760">
                <a:uFillTx/>
              </a:defRPr>
            </a:lvl5pPr>
            <a:lvl6pPr marL="2514600" indent="0" algn="ctr">
              <a:buNone/>
              <a:defRPr sz="1760">
                <a:uFillTx/>
              </a:defRPr>
            </a:lvl6pPr>
            <a:lvl7pPr marL="3017520" indent="0" algn="ctr">
              <a:buNone/>
              <a:defRPr sz="1760">
                <a:uFillTx/>
              </a:defRPr>
            </a:lvl7pPr>
            <a:lvl8pPr marL="3520440" indent="0" algn="ctr">
              <a:buNone/>
              <a:defRPr sz="1760">
                <a:uFillTx/>
              </a:defRPr>
            </a:lvl8pPr>
            <a:lvl9pPr marL="4023360" indent="0" algn="ctr">
              <a:buNone/>
              <a:defRPr sz="1760">
                <a:uFillTx/>
              </a:defRPr>
            </a:lvl9pPr>
          </a:lstStyle>
          <a:p>
            <a:r>
              <a:rPr lang="en-US" dirty="0">
                <a:uFillTx/>
              </a:rPr>
              <a:t>[MONTH] [DATE], [YEAR]</a:t>
            </a:r>
          </a:p>
        </p:txBody>
      </p:sp>
      <p:sp>
        <p:nvSpPr>
          <p:cNvPr id="4" name="Date Placeholder 3"/>
          <p:cNvSpPr>
            <a:spLocks noGrp="1"/>
          </p:cNvSpPr>
          <p:nvPr>
            <p:ph type="dt" sz="half" idx="10"/>
          </p:nvPr>
        </p:nvSpPr>
        <p:spPr/>
        <p:txBody>
          <a:bodyPr/>
          <a:lstStyle/>
          <a:p>
            <a:fld id="{4883AD27-6269-45A9-8038-A7BFF5F78EB9}" type="datetime4">
              <a:rPr lang="en-US" smtClean="0">
                <a:uFillTx/>
              </a:rPr>
              <a:t>October 24, 2021</a:t>
            </a:fld>
            <a:endParaRPr lang="en-US" dirty="0">
              <a:uFillTx/>
            </a:endParaRPr>
          </a:p>
        </p:txBody>
      </p:sp>
      <p:sp>
        <p:nvSpPr>
          <p:cNvPr id="7" name="Rectangle 6"/>
          <p:cNvSpPr>
            <a:spLocks/>
          </p:cNvSpPr>
          <p:nvPr userDrawn="1"/>
        </p:nvSpPr>
        <p:spPr>
          <a:xfrm>
            <a:off x="4114800" y="976184"/>
            <a:ext cx="2125362" cy="27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pic>
        <p:nvPicPr>
          <p:cNvPr id="6" name="Picture 5" descr="A picture containing sky  Description automatically generated"/>
          <p:cNvPicPr>
            <a:picLocks noChangeAspect="1"/>
          </p:cNvPicPr>
          <p:nvPr userDrawn="1"/>
        </p:nvPicPr>
        <p:blipFill>
          <a:blip r:embed="rId2" cstate="print"/>
          <a:stretch>
            <a:fillRect/>
          </a:stretch>
        </p:blipFill>
        <p:spPr>
          <a:xfrm>
            <a:off x="3189744" y="4906499"/>
            <a:ext cx="5924373" cy="234351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20340" y="3193144"/>
            <a:ext cx="6002555" cy="664495"/>
          </a:xfrm>
        </p:spPr>
        <p:txBody>
          <a:bodyPr anchor="b">
            <a:normAutofit/>
          </a:bodyPr>
          <a:lstStyle>
            <a:lvl1pPr marL="0" indent="0" algn="l">
              <a:buFont typeface="+mj-lt"/>
              <a:buNone/>
              <a:defRPr sz="3600" b="1">
                <a:solidFill>
                  <a:schemeClr val="accent1"/>
                </a:solidFill>
                <a:uFillTx/>
              </a:defRPr>
            </a:lvl1pPr>
          </a:lstStyle>
          <a:p>
            <a:r>
              <a:rPr lang="en-US" dirty="0">
                <a:uFillTx/>
              </a:rPr>
              <a:t>Click to edit Master title style</a:t>
            </a:r>
          </a:p>
        </p:txBody>
      </p:sp>
      <p:sp>
        <p:nvSpPr>
          <p:cNvPr id="3" name="Subtitle 2"/>
          <p:cNvSpPr>
            <a:spLocks noGrp="1"/>
          </p:cNvSpPr>
          <p:nvPr>
            <p:ph type="subTitle" idx="1" hasCustomPrompt="1"/>
          </p:nvPr>
        </p:nvSpPr>
        <p:spPr>
          <a:xfrm>
            <a:off x="2720340" y="3806552"/>
            <a:ext cx="6002555" cy="355150"/>
          </a:xfrm>
          <a:prstGeom prst="rect">
            <a:avLst/>
          </a:prstGeom>
        </p:spPr>
        <p:txBody>
          <a:bodyPr>
            <a:normAutofit/>
          </a:bodyPr>
          <a:lstStyle>
            <a:lvl1pPr marL="0" indent="0" algn="l">
              <a:buNone/>
              <a:defRPr sz="1200" i="1" spc="300">
                <a:uFillTx/>
              </a:defRPr>
            </a:lvl1pPr>
            <a:lvl2pPr marL="502920" indent="0" algn="ctr">
              <a:buNone/>
              <a:defRPr sz="2200">
                <a:uFillTx/>
              </a:defRPr>
            </a:lvl2pPr>
            <a:lvl3pPr marL="1005840" indent="0" algn="ctr">
              <a:buNone/>
              <a:defRPr sz="1980">
                <a:uFillTx/>
              </a:defRPr>
            </a:lvl3pPr>
            <a:lvl4pPr marL="1508760" indent="0" algn="ctr">
              <a:buNone/>
              <a:defRPr sz="1760">
                <a:uFillTx/>
              </a:defRPr>
            </a:lvl4pPr>
            <a:lvl5pPr marL="2011680" indent="0" algn="ctr">
              <a:buNone/>
              <a:defRPr sz="1760">
                <a:uFillTx/>
              </a:defRPr>
            </a:lvl5pPr>
            <a:lvl6pPr marL="2514600" indent="0" algn="ctr">
              <a:buNone/>
              <a:defRPr sz="1760">
                <a:uFillTx/>
              </a:defRPr>
            </a:lvl6pPr>
            <a:lvl7pPr marL="3017520" indent="0" algn="ctr">
              <a:buNone/>
              <a:defRPr sz="1760">
                <a:uFillTx/>
              </a:defRPr>
            </a:lvl7pPr>
            <a:lvl8pPr marL="3520440" indent="0" algn="ctr">
              <a:buNone/>
              <a:defRPr sz="1760">
                <a:uFillTx/>
              </a:defRPr>
            </a:lvl8pPr>
            <a:lvl9pPr marL="4023360" indent="0" algn="ctr">
              <a:buNone/>
              <a:defRPr sz="1760">
                <a:uFillTx/>
              </a:defRPr>
            </a:lvl9pPr>
          </a:lstStyle>
          <a:p>
            <a:r>
              <a:rPr lang="en-US" dirty="0">
                <a:uFillTx/>
              </a:rPr>
              <a:t>CLICK TO EDIT MASTER SUBTITLE STYLE</a:t>
            </a:r>
          </a:p>
        </p:txBody>
      </p:sp>
      <p:sp>
        <p:nvSpPr>
          <p:cNvPr id="8" name="Isosceles Triangle 7"/>
          <p:cNvSpPr>
            <a:spLocks/>
          </p:cNvSpPr>
          <p:nvPr userDrawn="1"/>
        </p:nvSpPr>
        <p:spPr>
          <a:xfrm rot="5400000" flipH="1">
            <a:off x="2212167" y="3596762"/>
            <a:ext cx="407548" cy="2791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uFillTx/>
            </a:endParaRPr>
          </a:p>
        </p:txBody>
      </p:sp>
      <p:sp>
        <p:nvSpPr>
          <p:cNvPr id="7" name="Rectangle 6"/>
          <p:cNvSpPr>
            <a:spLocks/>
          </p:cNvSpPr>
          <p:nvPr userDrawn="1"/>
        </p:nvSpPr>
        <p:spPr>
          <a:xfrm>
            <a:off x="457200" y="3351317"/>
            <a:ext cx="2098307" cy="385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spc="300" dirty="0">
              <a:uFillTx/>
            </a:endParaRPr>
          </a:p>
        </p:txBody>
      </p:sp>
      <p:sp>
        <p:nvSpPr>
          <p:cNvPr id="9" name="Rectangle 8"/>
          <p:cNvSpPr>
            <a:spLocks/>
          </p:cNvSpPr>
          <p:nvPr userDrawn="1"/>
        </p:nvSpPr>
        <p:spPr>
          <a:xfrm>
            <a:off x="4114800" y="976184"/>
            <a:ext cx="2125362" cy="27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7" name="Text Placeholder 16"/>
          <p:cNvSpPr>
            <a:spLocks noGrp="1"/>
          </p:cNvSpPr>
          <p:nvPr>
            <p:ph type="body" sz="quarter" idx="13" hasCustomPrompt="1"/>
          </p:nvPr>
        </p:nvSpPr>
        <p:spPr>
          <a:xfrm>
            <a:off x="457200" y="3351317"/>
            <a:ext cx="2098308" cy="385011"/>
          </a:xfrm>
        </p:spPr>
        <p:txBody>
          <a:bodyPr anchor="ctr">
            <a:normAutofit/>
          </a:bodyPr>
          <a:lstStyle>
            <a:lvl1pPr marL="0" marR="0" indent="0" algn="ctr" defTabSz="457200" rtl="0" eaLnBrk="1" fontAlgn="auto" latinLnBrk="0" hangingPunct="1">
              <a:lnSpc>
                <a:spcPct val="100000"/>
              </a:lnSpc>
              <a:spcBef>
                <a:spcPts val="0"/>
              </a:spcBef>
              <a:spcAft>
                <a:spcPts val="0"/>
              </a:spcAft>
              <a:buFontTx/>
              <a:buNone/>
              <a:defRPr sz="900">
                <a:solidFill>
                  <a:schemeClr val="bg1"/>
                </a:solidFill>
                <a:uFillTx/>
              </a:defRPr>
            </a:lvl1pPr>
          </a:lstStyle>
          <a:p>
            <a:pPr marL="0" marR="0" lvl="0" indent="0" algn="ctr" defTabSz="457200" rtl="0" eaLnBrk="1" fontAlgn="auto" latinLnBrk="0" hangingPunct="1">
              <a:lnSpc>
                <a:spcPct val="100000"/>
              </a:lnSpc>
              <a:spcBef>
                <a:spcPts val="0"/>
              </a:spcBef>
              <a:spcAft>
                <a:spcPts val="0"/>
              </a:spcAft>
              <a:buFontTx/>
              <a:buNone/>
              <a:defRPr>
                <a:uFillTx/>
              </a:defRPr>
            </a:pPr>
            <a:r>
              <a:rPr kumimoji="0" lang="en-US" sz="900" b="0" i="0" u="none" strike="noStrike" kern="1200" cap="none" spc="300" normalizeH="0" baseline="0" noProof="0" dirty="0">
                <a:ln>
                  <a:noFill/>
                </a:ln>
                <a:solidFill>
                  <a:srgbClr val="FFFFFF"/>
                </a:solidFill>
                <a:effectLst/>
                <a:uFillTx/>
                <a:latin typeface="+mn-lt"/>
                <a:ea typeface="+mn-ea"/>
                <a:cs typeface="+mn-cs"/>
              </a:rPr>
              <a:t>SECTION I</a:t>
            </a:r>
          </a:p>
        </p:txBody>
      </p:sp>
      <p:sp>
        <p:nvSpPr>
          <p:cNvPr id="19" name="Date Placeholder 18"/>
          <p:cNvSpPr>
            <a:spLocks noGrp="1"/>
          </p:cNvSpPr>
          <p:nvPr>
            <p:ph type="dt" sz="half" idx="14"/>
          </p:nvPr>
        </p:nvSpPr>
        <p:spPr/>
        <p:txBody>
          <a:bodyPr/>
          <a:lstStyle/>
          <a:p>
            <a:r>
              <a:rPr lang="en-US" dirty="0">
                <a:uFillTx/>
              </a:rPr>
              <a:t>October 18, 2021</a:t>
            </a:r>
          </a:p>
        </p:txBody>
      </p:sp>
      <p:sp>
        <p:nvSpPr>
          <p:cNvPr id="21" name="Slide Number Placeholder 20"/>
          <p:cNvSpPr>
            <a:spLocks noGrp="1"/>
          </p:cNvSpPr>
          <p:nvPr>
            <p:ph type="sldNum" sz="quarter" idx="16"/>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uFillTx/>
              </a:defRPr>
            </a:lvl1pPr>
          </a:lstStyle>
          <a:p>
            <a:r>
              <a:rPr lang="en-US" dirty="0">
                <a:uFillTx/>
              </a:rPr>
              <a:t>Click to edit Master title style</a:t>
            </a:r>
          </a:p>
        </p:txBody>
      </p:sp>
      <p:sp>
        <p:nvSpPr>
          <p:cNvPr id="8" name="Text Placeholder 7"/>
          <p:cNvSpPr>
            <a:spLocks noGrp="1"/>
          </p:cNvSpPr>
          <p:nvPr>
            <p:ph idx="1"/>
          </p:nvPr>
        </p:nvSpPr>
        <p:spPr>
          <a:xfrm>
            <a:off x="457200" y="1786691"/>
            <a:ext cx="9144000"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7" name="Text Placeholder 6"/>
          <p:cNvSpPr>
            <a:spLocks noGrp="1"/>
          </p:cNvSpPr>
          <p:nvPr>
            <p:ph type="body" sz="quarter" idx="13" hasCustomPrompt="1"/>
          </p:nvPr>
        </p:nvSpPr>
        <p:spPr>
          <a:xfrm>
            <a:off x="457200" y="1162149"/>
            <a:ext cx="9144000" cy="400050"/>
          </a:xfrm>
        </p:spPr>
        <p:txBody>
          <a:bodyPr anchor="ctr" anchorCtr="0">
            <a:normAutofit/>
          </a:bodyPr>
          <a:lstStyle>
            <a:lvl1pPr marL="0" marR="0" indent="0" algn="ctr" defTabSz="1019175" rtl="0" eaLnBrk="1" fontAlgn="base" latinLnBrk="0" hangingPunct="1">
              <a:lnSpc>
                <a:spcPct val="95000"/>
              </a:lnSpc>
              <a:spcBef>
                <a:spcPts val="600"/>
              </a:spcBef>
              <a:spcAft>
                <a:spcPts val="600"/>
              </a:spcAft>
              <a:buClr>
                <a:schemeClr val="accent1"/>
              </a:buClr>
              <a:buSzPct val="100000"/>
              <a:buFont typeface="Wingdings" pitchFamily="2" charset="2"/>
              <a:buNone/>
              <a:defRPr lang="en-US" sz="1200" i="1" kern="1200" spc="300" baseline="0" dirty="0">
                <a:solidFill>
                  <a:schemeClr val="tx1"/>
                </a:solidFill>
                <a:uFillTx/>
                <a:latin typeface="+mn-lt"/>
                <a:ea typeface="+mn-ea"/>
                <a:cs typeface="+mn-cs"/>
              </a:defRPr>
            </a:lvl1pPr>
          </a:lstStyle>
          <a:p>
            <a:pPr lvl="0"/>
            <a:r>
              <a:rPr lang="en-US" dirty="0">
                <a:uFillTx/>
              </a:rPr>
              <a:t>CLICK TO EDIT SUBTITLE STYLE</a:t>
            </a:r>
          </a:p>
        </p:txBody>
      </p:sp>
      <p:sp>
        <p:nvSpPr>
          <p:cNvPr id="14" name="Date Placeholder 13"/>
          <p:cNvSpPr>
            <a:spLocks noGrp="1"/>
          </p:cNvSpPr>
          <p:nvPr>
            <p:ph type="dt" sz="half" idx="14"/>
          </p:nvPr>
        </p:nvSpPr>
        <p:spPr/>
        <p:txBody>
          <a:bodyPr/>
          <a:lstStyle/>
          <a:p>
            <a:fld id="{1E55933E-9E45-4ADC-A741-BC91D10C6712}" type="datetime4">
              <a:rPr lang="en-US" smtClean="0">
                <a:uFillTx/>
              </a:rPr>
              <a:t>October 24, 2021</a:t>
            </a:fld>
            <a:endParaRPr lang="en-US" dirty="0">
              <a:uFillTx/>
            </a:endParaRPr>
          </a:p>
        </p:txBody>
      </p:sp>
      <p:sp>
        <p:nvSpPr>
          <p:cNvPr id="15" name="Footer Placeholder 14"/>
          <p:cNvSpPr>
            <a:spLocks noGrp="1"/>
          </p:cNvSpPr>
          <p:nvPr>
            <p:ph type="ftr" sz="quarter" idx="15"/>
          </p:nvPr>
        </p:nvSpPr>
        <p:spPr/>
        <p:txBody>
          <a:bodyPr/>
          <a:lstStyle/>
          <a:p>
            <a:pPr marL="228600" indent="-228600" defTabSz="1019175">
              <a:lnSpc>
                <a:spcPct val="95000"/>
              </a:lnSpc>
            </a:pPr>
            <a:r>
              <a:rPr lang="en-US">
                <a:uFillTx/>
                <a:cs typeface="Arial" pitchFamily="34" charset="0"/>
              </a:rPr>
              <a:t>Source: The source should go at the bottom of the slide but above notes and footnotes</a:t>
            </a:r>
          </a:p>
          <a:p>
            <a:pPr marL="228600" indent="-228600" defTabSz="1019175">
              <a:lnSpc>
                <a:spcPct val="95000"/>
              </a:lnSpc>
            </a:pPr>
            <a:r>
              <a:rPr lang="en-US">
                <a:uFillTx/>
                <a:cs typeface="Arial" pitchFamily="34" charset="0"/>
              </a:rPr>
              <a:t>Note: Any notes should go at the bottom of the slide below the source but above any footnotes</a:t>
            </a:r>
          </a:p>
          <a:p>
            <a:pPr marL="228600" indent="-228600" defTabSz="1019175">
              <a:lnSpc>
                <a:spcPct val="95000"/>
              </a:lnSpc>
            </a:pPr>
            <a:r>
              <a:rPr lang="en-US">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16" name="Slide Number Placeholder 15"/>
          <p:cNvSpPr>
            <a:spLocks noGrp="1"/>
          </p:cNvSpPr>
          <p:nvPr>
            <p:ph type="sldNum" sz="quarter" idx="16"/>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uFillTx/>
              </a:defRPr>
            </a:lvl1pPr>
          </a:lstStyle>
          <a:p>
            <a:r>
              <a:rPr lang="en-US" dirty="0">
                <a:uFillTx/>
              </a:rPr>
              <a:t>Click to edit Master title style</a:t>
            </a:r>
          </a:p>
        </p:txBody>
      </p:sp>
      <p:sp>
        <p:nvSpPr>
          <p:cNvPr id="8" name="Text Placeholder 7"/>
          <p:cNvSpPr>
            <a:spLocks noGrp="1"/>
          </p:cNvSpPr>
          <p:nvPr>
            <p:ph idx="1"/>
          </p:nvPr>
        </p:nvSpPr>
        <p:spPr>
          <a:xfrm>
            <a:off x="457200" y="1786691"/>
            <a:ext cx="2926080"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9" name="Text Placeholder 7"/>
          <p:cNvSpPr>
            <a:spLocks noGrp="1"/>
          </p:cNvSpPr>
          <p:nvPr>
            <p:ph idx="14"/>
          </p:nvPr>
        </p:nvSpPr>
        <p:spPr>
          <a:xfrm>
            <a:off x="6675120" y="1786691"/>
            <a:ext cx="2926080"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2" name="Text Placeholder 7"/>
          <p:cNvSpPr>
            <a:spLocks noGrp="1"/>
          </p:cNvSpPr>
          <p:nvPr>
            <p:ph idx="15"/>
          </p:nvPr>
        </p:nvSpPr>
        <p:spPr>
          <a:xfrm>
            <a:off x="3566160" y="1786691"/>
            <a:ext cx="2926080"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3" name="Text Placeholder 6"/>
          <p:cNvSpPr>
            <a:spLocks noGrp="1"/>
          </p:cNvSpPr>
          <p:nvPr>
            <p:ph type="body" sz="quarter" idx="13" hasCustomPrompt="1"/>
          </p:nvPr>
        </p:nvSpPr>
        <p:spPr>
          <a:xfrm>
            <a:off x="457200" y="1162149"/>
            <a:ext cx="9144000" cy="400050"/>
          </a:xfrm>
        </p:spPr>
        <p:txBody>
          <a:bodyPr anchor="ctr" anchorCtr="0">
            <a:normAutofit/>
          </a:bodyPr>
          <a:lstStyle>
            <a:lvl1pPr marL="0" marR="0" indent="0" algn="ctr" defTabSz="1019175" rtl="0" eaLnBrk="1" fontAlgn="base" latinLnBrk="0" hangingPunct="1">
              <a:lnSpc>
                <a:spcPct val="95000"/>
              </a:lnSpc>
              <a:spcBef>
                <a:spcPts val="600"/>
              </a:spcBef>
              <a:spcAft>
                <a:spcPts val="600"/>
              </a:spcAft>
              <a:buClr>
                <a:schemeClr val="accent1"/>
              </a:buClr>
              <a:buSzPct val="100000"/>
              <a:buFont typeface="Wingdings" pitchFamily="2" charset="2"/>
              <a:buNone/>
              <a:defRPr lang="en-US" sz="1200" i="1" kern="1200" spc="300" baseline="0" dirty="0">
                <a:solidFill>
                  <a:schemeClr val="tx1"/>
                </a:solidFill>
                <a:uFillTx/>
                <a:latin typeface="+mn-lt"/>
                <a:ea typeface="+mn-ea"/>
                <a:cs typeface="+mn-cs"/>
              </a:defRPr>
            </a:lvl1pPr>
          </a:lstStyle>
          <a:p>
            <a:pPr lvl="0"/>
            <a:r>
              <a:rPr lang="en-US" dirty="0">
                <a:uFillTx/>
              </a:rPr>
              <a:t>CLICK TO EDIT SUBTITLE STYLE</a:t>
            </a:r>
          </a:p>
        </p:txBody>
      </p:sp>
      <p:sp>
        <p:nvSpPr>
          <p:cNvPr id="16" name="Date Placeholder 15"/>
          <p:cNvSpPr>
            <a:spLocks noGrp="1"/>
          </p:cNvSpPr>
          <p:nvPr>
            <p:ph type="dt" sz="half" idx="16"/>
          </p:nvPr>
        </p:nvSpPr>
        <p:spPr/>
        <p:txBody>
          <a:bodyPr/>
          <a:lstStyle/>
          <a:p>
            <a:fld id="{618335B0-1ED2-4EA3-B317-FA3B20F4F904}" type="datetime4">
              <a:rPr lang="en-US" smtClean="0">
                <a:uFillTx/>
              </a:rPr>
              <a:t>October 24, 2021</a:t>
            </a:fld>
            <a:endParaRPr lang="en-US" dirty="0">
              <a:uFillTx/>
            </a:endParaRPr>
          </a:p>
        </p:txBody>
      </p:sp>
      <p:sp>
        <p:nvSpPr>
          <p:cNvPr id="17" name="Footer Placeholder 16"/>
          <p:cNvSpPr>
            <a:spLocks noGrp="1"/>
          </p:cNvSpPr>
          <p:nvPr>
            <p:ph type="ftr" sz="quarter" idx="17"/>
          </p:nvPr>
        </p:nvSpPr>
        <p:spPr/>
        <p:txBody>
          <a:bodyPr/>
          <a:lstStyle/>
          <a:p>
            <a:pPr marL="228600" indent="-228600" defTabSz="1019175">
              <a:lnSpc>
                <a:spcPct val="95000"/>
              </a:lnSpc>
            </a:pPr>
            <a:r>
              <a:rPr lang="en-US">
                <a:uFillTx/>
                <a:cs typeface="Arial" pitchFamily="34" charset="0"/>
              </a:rPr>
              <a:t>Source: The source should go at the bottom of the slide but above notes and footnotes</a:t>
            </a:r>
          </a:p>
          <a:p>
            <a:pPr marL="228600" indent="-228600" defTabSz="1019175">
              <a:lnSpc>
                <a:spcPct val="95000"/>
              </a:lnSpc>
            </a:pPr>
            <a:r>
              <a:rPr lang="en-US">
                <a:uFillTx/>
                <a:cs typeface="Arial" pitchFamily="34" charset="0"/>
              </a:rPr>
              <a:t>Note: Any notes should go at the bottom of the slide below the source but above any footnotes</a:t>
            </a:r>
          </a:p>
          <a:p>
            <a:pPr marL="228600" indent="-228600" defTabSz="1019175">
              <a:lnSpc>
                <a:spcPct val="95000"/>
              </a:lnSpc>
            </a:pPr>
            <a:r>
              <a:rPr lang="en-US">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18" name="Slide Number Placeholder 17"/>
          <p:cNvSpPr>
            <a:spLocks noGrp="1"/>
          </p:cNvSpPr>
          <p:nvPr>
            <p:ph type="sldNum" sz="quarter" idx="18"/>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uFillTx/>
              </a:defRPr>
            </a:lvl1pPr>
          </a:lstStyle>
          <a:p>
            <a:r>
              <a:rPr lang="en-US" dirty="0">
                <a:uFillTx/>
              </a:rPr>
              <a:t>Click to edit Master title style</a:t>
            </a:r>
          </a:p>
        </p:txBody>
      </p:sp>
      <p:sp>
        <p:nvSpPr>
          <p:cNvPr id="8" name="Text Placeholder 7"/>
          <p:cNvSpPr>
            <a:spLocks noGrp="1"/>
          </p:cNvSpPr>
          <p:nvPr>
            <p:ph idx="1"/>
          </p:nvPr>
        </p:nvSpPr>
        <p:spPr>
          <a:xfrm>
            <a:off x="457200" y="1786691"/>
            <a:ext cx="9144000"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9" name="Text Placeholder 7"/>
          <p:cNvSpPr>
            <a:spLocks noGrp="1"/>
          </p:cNvSpPr>
          <p:nvPr>
            <p:ph idx="14"/>
          </p:nvPr>
        </p:nvSpPr>
        <p:spPr>
          <a:xfrm>
            <a:off x="457200" y="4269745"/>
            <a:ext cx="9144000"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0" name="Text Placeholder 6"/>
          <p:cNvSpPr>
            <a:spLocks noGrp="1"/>
          </p:cNvSpPr>
          <p:nvPr>
            <p:ph type="body" sz="quarter" idx="13" hasCustomPrompt="1"/>
          </p:nvPr>
        </p:nvSpPr>
        <p:spPr>
          <a:xfrm>
            <a:off x="457200" y="1162149"/>
            <a:ext cx="9144000" cy="400050"/>
          </a:xfrm>
        </p:spPr>
        <p:txBody>
          <a:bodyPr anchor="ctr" anchorCtr="0">
            <a:normAutofit/>
          </a:bodyPr>
          <a:lstStyle>
            <a:lvl1pPr marL="0" indent="0" algn="ctr">
              <a:buNone/>
              <a:defRPr lang="en-US" sz="1200" i="1" kern="1200" spc="300" baseline="0" dirty="0">
                <a:solidFill>
                  <a:schemeClr val="tx1"/>
                </a:solidFill>
                <a:uFillTx/>
                <a:latin typeface="+mn-lt"/>
                <a:ea typeface="+mn-ea"/>
                <a:cs typeface="+mn-cs"/>
              </a:defRPr>
            </a:lvl1pPr>
          </a:lstStyle>
          <a:p>
            <a:pPr marL="0" marR="0" lvl="0" indent="0" algn="ctr" defTabSz="1019175" rtl="0" eaLnBrk="1" fontAlgn="base" latinLnBrk="0" hangingPunct="1">
              <a:lnSpc>
                <a:spcPct val="95000"/>
              </a:lnSpc>
              <a:spcBef>
                <a:spcPts val="600"/>
              </a:spcBef>
              <a:spcAft>
                <a:spcPts val="600"/>
              </a:spcAft>
              <a:buClr>
                <a:schemeClr val="accent1"/>
              </a:buClr>
              <a:buSzPct val="100000"/>
              <a:buFont typeface="Wingdings" pitchFamily="2" charset="2"/>
              <a:buNone/>
            </a:pPr>
            <a:r>
              <a:rPr lang="en-US" dirty="0">
                <a:uFillTx/>
              </a:rPr>
              <a:t>CLICK TO EDIT SUBTITLE STYLE</a:t>
            </a:r>
          </a:p>
        </p:txBody>
      </p:sp>
      <p:sp>
        <p:nvSpPr>
          <p:cNvPr id="13" name="Date Placeholder 12"/>
          <p:cNvSpPr>
            <a:spLocks noGrp="1"/>
          </p:cNvSpPr>
          <p:nvPr>
            <p:ph type="dt" sz="half" idx="15"/>
          </p:nvPr>
        </p:nvSpPr>
        <p:spPr/>
        <p:txBody>
          <a:bodyPr/>
          <a:lstStyle/>
          <a:p>
            <a:fld id="{5BD4BCC2-EDF2-40BF-8B63-0009A1245D03}" type="datetime4">
              <a:rPr lang="en-US" smtClean="0">
                <a:uFillTx/>
              </a:rPr>
              <a:t>October 24, 2021</a:t>
            </a:fld>
            <a:endParaRPr lang="en-US" dirty="0">
              <a:uFillTx/>
            </a:endParaRPr>
          </a:p>
        </p:txBody>
      </p:sp>
      <p:sp>
        <p:nvSpPr>
          <p:cNvPr id="14" name="Footer Placeholder 13"/>
          <p:cNvSpPr>
            <a:spLocks noGrp="1"/>
          </p:cNvSpPr>
          <p:nvPr>
            <p:ph type="ftr" sz="quarter" idx="16"/>
          </p:nvPr>
        </p:nvSpPr>
        <p:spPr/>
        <p:txBody>
          <a:bodyPr/>
          <a:lstStyle/>
          <a:p>
            <a:pPr marL="228600" indent="-228600" defTabSz="1019175">
              <a:lnSpc>
                <a:spcPct val="95000"/>
              </a:lnSpc>
            </a:pPr>
            <a:r>
              <a:rPr lang="en-US">
                <a:uFillTx/>
                <a:cs typeface="Arial" pitchFamily="34" charset="0"/>
              </a:rPr>
              <a:t>Source: The source should go at the bottom of the slide but above notes and footnotes</a:t>
            </a:r>
          </a:p>
          <a:p>
            <a:pPr marL="228600" indent="-228600" defTabSz="1019175">
              <a:lnSpc>
                <a:spcPct val="95000"/>
              </a:lnSpc>
            </a:pPr>
            <a:r>
              <a:rPr lang="en-US">
                <a:uFillTx/>
                <a:cs typeface="Arial" pitchFamily="34" charset="0"/>
              </a:rPr>
              <a:t>Note: Any notes should go at the bottom of the slide below the source but above any footnotes</a:t>
            </a:r>
          </a:p>
          <a:p>
            <a:pPr marL="228600" indent="-228600" defTabSz="1019175">
              <a:lnSpc>
                <a:spcPct val="95000"/>
              </a:lnSpc>
            </a:pPr>
            <a:r>
              <a:rPr lang="en-US">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15" name="Slide Number Placeholder 14"/>
          <p:cNvSpPr>
            <a:spLocks noGrp="1"/>
          </p:cNvSpPr>
          <p:nvPr>
            <p:ph type="sldNum" sz="quarter" idx="17"/>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uFillTx/>
              </a:defRPr>
            </a:lvl1pPr>
          </a:lstStyle>
          <a:p>
            <a:r>
              <a:rPr lang="en-US" dirty="0">
                <a:uFillTx/>
              </a:rPr>
              <a:t>Click to edit Master title style</a:t>
            </a:r>
          </a:p>
        </p:txBody>
      </p:sp>
      <p:sp>
        <p:nvSpPr>
          <p:cNvPr id="8" name="Text Placeholder 7"/>
          <p:cNvSpPr>
            <a:spLocks noGrp="1"/>
          </p:cNvSpPr>
          <p:nvPr>
            <p:ph idx="1"/>
          </p:nvPr>
        </p:nvSpPr>
        <p:spPr>
          <a:xfrm>
            <a:off x="457200" y="1786690"/>
            <a:ext cx="4423719"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9" name="Text Placeholder 7"/>
          <p:cNvSpPr>
            <a:spLocks noGrp="1"/>
          </p:cNvSpPr>
          <p:nvPr>
            <p:ph idx="14"/>
          </p:nvPr>
        </p:nvSpPr>
        <p:spPr>
          <a:xfrm>
            <a:off x="5177481" y="1786690"/>
            <a:ext cx="4423719"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2" name="Text Placeholder 7"/>
          <p:cNvSpPr>
            <a:spLocks noGrp="1"/>
          </p:cNvSpPr>
          <p:nvPr>
            <p:ph idx="16"/>
          </p:nvPr>
        </p:nvSpPr>
        <p:spPr>
          <a:xfrm>
            <a:off x="457200" y="4269746"/>
            <a:ext cx="4423719"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3" name="Text Placeholder 7"/>
          <p:cNvSpPr>
            <a:spLocks noGrp="1"/>
          </p:cNvSpPr>
          <p:nvPr>
            <p:ph idx="17"/>
          </p:nvPr>
        </p:nvSpPr>
        <p:spPr>
          <a:xfrm>
            <a:off x="5177481" y="4269746"/>
            <a:ext cx="4423719" cy="224028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4" name="Text Placeholder 6"/>
          <p:cNvSpPr>
            <a:spLocks noGrp="1"/>
          </p:cNvSpPr>
          <p:nvPr>
            <p:ph type="body" sz="quarter" idx="13" hasCustomPrompt="1"/>
          </p:nvPr>
        </p:nvSpPr>
        <p:spPr>
          <a:xfrm>
            <a:off x="457200" y="1162149"/>
            <a:ext cx="9144000" cy="400050"/>
          </a:xfrm>
        </p:spPr>
        <p:txBody>
          <a:bodyPr anchor="ctr" anchorCtr="0">
            <a:normAutofit/>
          </a:bodyPr>
          <a:lstStyle>
            <a:lvl1pPr marL="0" indent="0" algn="ctr">
              <a:buNone/>
              <a:defRPr lang="en-US" sz="1200" i="1" kern="1200" spc="300" baseline="0" dirty="0">
                <a:solidFill>
                  <a:schemeClr val="tx1"/>
                </a:solidFill>
                <a:uFillTx/>
                <a:latin typeface="+mn-lt"/>
                <a:ea typeface="+mn-ea"/>
                <a:cs typeface="+mn-cs"/>
              </a:defRPr>
            </a:lvl1pPr>
          </a:lstStyle>
          <a:p>
            <a:pPr marL="0" marR="0" lvl="0" indent="0" algn="ctr" defTabSz="1019175" rtl="0" eaLnBrk="1" fontAlgn="base" latinLnBrk="0" hangingPunct="1">
              <a:lnSpc>
                <a:spcPct val="95000"/>
              </a:lnSpc>
              <a:spcBef>
                <a:spcPts val="600"/>
              </a:spcBef>
              <a:spcAft>
                <a:spcPts val="600"/>
              </a:spcAft>
              <a:buClr>
                <a:schemeClr val="accent1"/>
              </a:buClr>
              <a:buSzPct val="100000"/>
              <a:buFont typeface="Wingdings" pitchFamily="2" charset="2"/>
              <a:buNone/>
            </a:pPr>
            <a:r>
              <a:rPr lang="en-US" dirty="0">
                <a:uFillTx/>
              </a:rPr>
              <a:t>CLICK TO EDIT SUBTITLE STYLE</a:t>
            </a:r>
          </a:p>
        </p:txBody>
      </p:sp>
      <p:sp>
        <p:nvSpPr>
          <p:cNvPr id="17" name="Date Placeholder 16"/>
          <p:cNvSpPr>
            <a:spLocks noGrp="1"/>
          </p:cNvSpPr>
          <p:nvPr>
            <p:ph type="dt" sz="half" idx="18"/>
          </p:nvPr>
        </p:nvSpPr>
        <p:spPr/>
        <p:txBody>
          <a:bodyPr/>
          <a:lstStyle/>
          <a:p>
            <a:fld id="{2215C8B8-F94F-49F1-9D66-3C0ADB103C0B}" type="datetime4">
              <a:rPr lang="en-US" smtClean="0">
                <a:uFillTx/>
              </a:rPr>
              <a:t>October 24, 2021</a:t>
            </a:fld>
            <a:endParaRPr lang="en-US" dirty="0">
              <a:uFillTx/>
            </a:endParaRPr>
          </a:p>
        </p:txBody>
      </p:sp>
      <p:sp>
        <p:nvSpPr>
          <p:cNvPr id="18" name="Footer Placeholder 17"/>
          <p:cNvSpPr>
            <a:spLocks noGrp="1"/>
          </p:cNvSpPr>
          <p:nvPr>
            <p:ph type="ftr" sz="quarter" idx="19"/>
          </p:nvPr>
        </p:nvSpPr>
        <p:spPr/>
        <p:txBody>
          <a:bodyPr/>
          <a:lstStyle/>
          <a:p>
            <a:pPr marL="228600" indent="-228600" defTabSz="1019175">
              <a:lnSpc>
                <a:spcPct val="95000"/>
              </a:lnSpc>
            </a:pPr>
            <a:r>
              <a:rPr lang="en-US">
                <a:uFillTx/>
                <a:cs typeface="Arial" pitchFamily="34" charset="0"/>
              </a:rPr>
              <a:t>Source: The source should go at the bottom of the slide but above notes and footnotes</a:t>
            </a:r>
          </a:p>
          <a:p>
            <a:pPr marL="228600" indent="-228600" defTabSz="1019175">
              <a:lnSpc>
                <a:spcPct val="95000"/>
              </a:lnSpc>
            </a:pPr>
            <a:r>
              <a:rPr lang="en-US">
                <a:uFillTx/>
                <a:cs typeface="Arial" pitchFamily="34" charset="0"/>
              </a:rPr>
              <a:t>Note: Any notes should go at the bottom of the slide below the source but above any footnotes</a:t>
            </a:r>
          </a:p>
          <a:p>
            <a:pPr marL="228600" indent="-228600" defTabSz="1019175">
              <a:lnSpc>
                <a:spcPct val="95000"/>
              </a:lnSpc>
            </a:pPr>
            <a:r>
              <a:rPr lang="en-US">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19" name="Slide Number Placeholder 18"/>
          <p:cNvSpPr>
            <a:spLocks noGrp="1"/>
          </p:cNvSpPr>
          <p:nvPr>
            <p:ph type="sldNum" sz="quarter" idx="20"/>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uFillTx/>
              </a:defRPr>
            </a:lvl1pPr>
          </a:lstStyle>
          <a:p>
            <a:r>
              <a:rPr lang="en-US" dirty="0">
                <a:uFillTx/>
              </a:rPr>
              <a:t>Click to edit Master title style</a:t>
            </a:r>
          </a:p>
        </p:txBody>
      </p:sp>
      <p:sp>
        <p:nvSpPr>
          <p:cNvPr id="8" name="Text Placeholder 7"/>
          <p:cNvSpPr>
            <a:spLocks noGrp="1"/>
          </p:cNvSpPr>
          <p:nvPr>
            <p:ph idx="1"/>
          </p:nvPr>
        </p:nvSpPr>
        <p:spPr>
          <a:xfrm>
            <a:off x="457200" y="1786691"/>
            <a:ext cx="4423719"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9" name="Text Placeholder 7"/>
          <p:cNvSpPr>
            <a:spLocks noGrp="1"/>
          </p:cNvSpPr>
          <p:nvPr>
            <p:ph idx="14"/>
          </p:nvPr>
        </p:nvSpPr>
        <p:spPr>
          <a:xfrm>
            <a:off x="5177481" y="1786691"/>
            <a:ext cx="4423719" cy="4707629"/>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10" name="Text Placeholder 6"/>
          <p:cNvSpPr>
            <a:spLocks noGrp="1"/>
          </p:cNvSpPr>
          <p:nvPr>
            <p:ph type="body" sz="quarter" idx="13" hasCustomPrompt="1"/>
          </p:nvPr>
        </p:nvSpPr>
        <p:spPr>
          <a:xfrm>
            <a:off x="457200" y="1162149"/>
            <a:ext cx="9144000" cy="400050"/>
          </a:xfrm>
        </p:spPr>
        <p:txBody>
          <a:bodyPr anchor="ctr" anchorCtr="0">
            <a:normAutofit/>
          </a:bodyPr>
          <a:lstStyle>
            <a:lvl1pPr marL="0" indent="0" algn="ctr">
              <a:buNone/>
              <a:defRPr lang="en-US" sz="1200" i="1" kern="1200" spc="300" baseline="0" dirty="0">
                <a:solidFill>
                  <a:schemeClr val="tx1"/>
                </a:solidFill>
                <a:uFillTx/>
                <a:latin typeface="+mn-lt"/>
                <a:ea typeface="+mn-ea"/>
                <a:cs typeface="+mn-cs"/>
              </a:defRPr>
            </a:lvl1pPr>
          </a:lstStyle>
          <a:p>
            <a:pPr marL="0" marR="0" lvl="0" indent="0" algn="ctr" defTabSz="1019175" rtl="0" eaLnBrk="1" fontAlgn="base" latinLnBrk="0" hangingPunct="1">
              <a:lnSpc>
                <a:spcPct val="95000"/>
              </a:lnSpc>
              <a:spcBef>
                <a:spcPts val="600"/>
              </a:spcBef>
              <a:spcAft>
                <a:spcPts val="600"/>
              </a:spcAft>
              <a:buClr>
                <a:schemeClr val="accent1"/>
              </a:buClr>
              <a:buSzPct val="100000"/>
              <a:buFont typeface="Wingdings" pitchFamily="2" charset="2"/>
              <a:buNone/>
            </a:pPr>
            <a:r>
              <a:rPr lang="en-US" dirty="0">
                <a:uFillTx/>
              </a:rPr>
              <a:t>CLICK TO EDIT SUBTITLE STYLE</a:t>
            </a:r>
          </a:p>
        </p:txBody>
      </p:sp>
      <p:sp>
        <p:nvSpPr>
          <p:cNvPr id="13" name="Date Placeholder 12"/>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14" name="Footer Placeholder 13"/>
          <p:cNvSpPr>
            <a:spLocks noGrp="1"/>
          </p:cNvSpPr>
          <p:nvPr>
            <p:ph type="ftr" sz="quarter" idx="16"/>
          </p:nvPr>
        </p:nvSpPr>
        <p:spPr/>
        <p:txBody>
          <a:bodyPr/>
          <a:lstStyle/>
          <a:p>
            <a:pPr marL="228600" indent="-228600" defTabSz="1019175">
              <a:lnSpc>
                <a:spcPct val="95000"/>
              </a:lnSpc>
            </a:pPr>
            <a:r>
              <a:rPr lang="en-US">
                <a:uFillTx/>
                <a:cs typeface="Arial" pitchFamily="34" charset="0"/>
              </a:rPr>
              <a:t>Source: The source should go at the bottom of the slide but above notes and footnotes</a:t>
            </a:r>
          </a:p>
          <a:p>
            <a:pPr marL="228600" indent="-228600" defTabSz="1019175">
              <a:lnSpc>
                <a:spcPct val="95000"/>
              </a:lnSpc>
            </a:pPr>
            <a:r>
              <a:rPr lang="en-US">
                <a:uFillTx/>
                <a:cs typeface="Arial" pitchFamily="34" charset="0"/>
              </a:rPr>
              <a:t>Note: Any notes should go at the bottom of the slide below the source but above any footnotes</a:t>
            </a:r>
          </a:p>
          <a:p>
            <a:pPr marL="228600" indent="-228600" defTabSz="1019175">
              <a:lnSpc>
                <a:spcPct val="95000"/>
              </a:lnSpc>
            </a:pPr>
            <a:r>
              <a:rPr lang="en-US">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15" name="Slide Number Placeholder 14"/>
          <p:cNvSpPr>
            <a:spLocks noGrp="1"/>
          </p:cNvSpPr>
          <p:nvPr>
            <p:ph type="sldNum" sz="quarter" idx="17"/>
          </p:nvPr>
        </p:nvSpPr>
        <p:spPr/>
        <p:txBody>
          <a:bodyPr/>
          <a:lstStyle/>
          <a:p>
            <a:fld id="{22331785-045B-4B11-B148-1077469B9C9F}" type="slidenum">
              <a:rPr lang="en-US" smtClean="0">
                <a:uFillTx/>
              </a:rPr>
              <a:p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0" y="7246962"/>
            <a:ext cx="10058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p:cNvSpPr>
          <p:nvPr userDrawn="1"/>
        </p:nvSpPr>
        <p:spPr>
          <a:xfrm>
            <a:off x="0" y="7324825"/>
            <a:ext cx="10058400" cy="4475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uFillTx/>
            </a:endParaRPr>
          </a:p>
        </p:txBody>
      </p:sp>
      <p:sp>
        <p:nvSpPr>
          <p:cNvPr id="2" name="Title Placeholder 1"/>
          <p:cNvSpPr>
            <a:spLocks noGrp="1"/>
          </p:cNvSpPr>
          <p:nvPr>
            <p:ph type="title"/>
          </p:nvPr>
        </p:nvSpPr>
        <p:spPr>
          <a:xfrm>
            <a:off x="457200" y="633071"/>
            <a:ext cx="9144000" cy="519841"/>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4" name="Date Placeholder 3"/>
          <p:cNvSpPr>
            <a:spLocks noGrp="1"/>
          </p:cNvSpPr>
          <p:nvPr>
            <p:ph type="dt" sz="half" idx="2"/>
          </p:nvPr>
        </p:nvSpPr>
        <p:spPr>
          <a:xfrm>
            <a:off x="457200" y="163629"/>
            <a:ext cx="2263140" cy="269356"/>
          </a:xfrm>
          <a:prstGeom prst="rect">
            <a:avLst/>
          </a:prstGeom>
        </p:spPr>
        <p:txBody>
          <a:bodyPr vert="horz" lIns="91440" tIns="45720" rIns="91440" bIns="45720" rtlCol="0" anchor="ctr"/>
          <a:lstStyle>
            <a:lvl1pPr algn="l">
              <a:defRPr sz="1000">
                <a:solidFill>
                  <a:schemeClr val="tx1">
                    <a:tint val="75000"/>
                  </a:schemeClr>
                </a:solidFill>
                <a:uFillTx/>
              </a:defRPr>
            </a:lvl1pPr>
          </a:lstStyle>
          <a:p>
            <a:fld id="{4F6FC9BE-248D-42D4-9180-940A167F55AD}" type="datetime4">
              <a:rPr lang="en-US" smtClean="0">
                <a:uFillTx/>
              </a:rPr>
              <a:t>October 24, 2021</a:t>
            </a:fld>
            <a:endParaRPr lang="en-US" dirty="0">
              <a:uFillTx/>
            </a:endParaRPr>
          </a:p>
        </p:txBody>
      </p:sp>
      <p:sp>
        <p:nvSpPr>
          <p:cNvPr id="5" name="Footer Placeholder 4"/>
          <p:cNvSpPr>
            <a:spLocks noGrp="1"/>
          </p:cNvSpPr>
          <p:nvPr>
            <p:ph type="ftr" sz="quarter" idx="3"/>
          </p:nvPr>
        </p:nvSpPr>
        <p:spPr>
          <a:xfrm>
            <a:off x="457200" y="6734517"/>
            <a:ext cx="9144000" cy="413808"/>
          </a:xfrm>
          <a:prstGeom prst="rect">
            <a:avLst/>
          </a:prstGeom>
        </p:spPr>
        <p:txBody>
          <a:bodyPr vert="horz" lIns="91440" tIns="45720" rIns="91440" bIns="45720" rtlCol="0" anchor="b"/>
          <a:lstStyle>
            <a:lvl1pPr algn="l">
              <a:defRPr sz="800">
                <a:solidFill>
                  <a:schemeClr val="bg1">
                    <a:lumMod val="50000"/>
                  </a:schemeClr>
                </a:solidFill>
                <a:uFillTx/>
              </a:defRPr>
            </a:lvl1pPr>
          </a:lstStyle>
          <a:p>
            <a:pPr marL="228600" indent="-228600" defTabSz="1019175">
              <a:lnSpc>
                <a:spcPct val="95000"/>
              </a:lnSpc>
            </a:pPr>
            <a:r>
              <a:rPr lang="en-US" dirty="0">
                <a:uFillTx/>
                <a:cs typeface="Arial" pitchFamily="34" charset="0"/>
              </a:rPr>
              <a:t>Source: The source should go at the bottom of the slide but above notes and footnotes</a:t>
            </a:r>
          </a:p>
          <a:p>
            <a:pPr marL="228600" indent="-228600" defTabSz="1019175">
              <a:lnSpc>
                <a:spcPct val="95000"/>
              </a:lnSpc>
            </a:pPr>
            <a:r>
              <a:rPr lang="en-US" dirty="0">
                <a:uFillTx/>
                <a:cs typeface="Arial" pitchFamily="34" charset="0"/>
              </a:rPr>
              <a:t>Note: Any notes should go at the bottom of the slide below the source but above any footnotes</a:t>
            </a:r>
          </a:p>
          <a:p>
            <a:pPr marL="228600" indent="-228600" defTabSz="1019175">
              <a:lnSpc>
                <a:spcPct val="95000"/>
              </a:lnSpc>
            </a:pPr>
            <a:r>
              <a:rPr lang="en-US" dirty="0">
                <a:uFillTx/>
                <a:cs typeface="Arial" pitchFamily="34" charset="0"/>
              </a:rPr>
              <a:t>1.	Footnotes and sources do not end in periods. For multi-sentence footnotes, periods are used except on the last sentence</a:t>
            </a:r>
          </a:p>
          <a:p>
            <a:pPr marL="228600" indent="-228600" defTabSz="1019175">
              <a:lnSpc>
                <a:spcPct val="95000"/>
              </a:lnSpc>
            </a:pPr>
            <a:r>
              <a:rPr lang="en-US" dirty="0">
                <a:uFillTx/>
                <a:cs typeface="Arial" pitchFamily="34" charset="0"/>
              </a:rPr>
              <a:t>2.	Footnote references should not have parentheses nor have any spaces between the reference number and the text. Multiple footnote references should be separated by a comma and no spaces</a:t>
            </a:r>
            <a:endParaRPr lang="en-US" dirty="0">
              <a:uFillTx/>
            </a:endParaRPr>
          </a:p>
        </p:txBody>
      </p:sp>
      <p:sp>
        <p:nvSpPr>
          <p:cNvPr id="6" name="Slide Number Placeholder 5"/>
          <p:cNvSpPr>
            <a:spLocks noGrp="1"/>
          </p:cNvSpPr>
          <p:nvPr>
            <p:ph type="sldNum" sz="quarter" idx="4"/>
          </p:nvPr>
        </p:nvSpPr>
        <p:spPr>
          <a:xfrm>
            <a:off x="6951480" y="7372818"/>
            <a:ext cx="2263140" cy="197276"/>
          </a:xfrm>
          <a:prstGeom prst="rect">
            <a:avLst/>
          </a:prstGeom>
        </p:spPr>
        <p:txBody>
          <a:bodyPr vert="horz" lIns="91440" tIns="45720" rIns="91440" bIns="45720" rtlCol="0" anchor="ctr"/>
          <a:lstStyle>
            <a:lvl1pPr algn="r">
              <a:defRPr sz="1000">
                <a:solidFill>
                  <a:schemeClr val="bg1"/>
                </a:solidFill>
                <a:uFillTx/>
              </a:defRPr>
            </a:lvl1pPr>
          </a:lstStyle>
          <a:p>
            <a:fld id="{22331785-045B-4B11-B148-1077469B9C9F}" type="slidenum">
              <a:rPr lang="en-US" smtClean="0">
                <a:uFillTx/>
              </a:rPr>
              <a:pPr/>
              <a:t>‹#›</a:t>
            </a:fld>
            <a:endParaRPr lang="en-US" dirty="0">
              <a:uFillTx/>
            </a:endParaRPr>
          </a:p>
        </p:txBody>
      </p:sp>
      <p:sp>
        <p:nvSpPr>
          <p:cNvPr id="7" name="Date Placeholder 3"/>
          <p:cNvSpPr txBox="1">
            <a:spLocks/>
          </p:cNvSpPr>
          <p:nvPr userDrawn="1"/>
        </p:nvSpPr>
        <p:spPr>
          <a:xfrm>
            <a:off x="7338060" y="163629"/>
            <a:ext cx="2263140" cy="269356"/>
          </a:xfrm>
          <a:prstGeom prst="rect">
            <a:avLst/>
          </a:prstGeom>
        </p:spPr>
        <p:txBody>
          <a:bodyPr vert="horz" lIns="91440" tIns="45720" rIns="91440" bIns="45720" rtlCol="0" anchor="ctr"/>
          <a:lstStyle>
            <a:defPPr>
              <a:defRPr lang="en-US">
                <a:uFillTx/>
              </a:defRPr>
            </a:defPPr>
            <a:lvl1pPr marL="0" algn="l" defTabSz="457200" rtl="0" eaLnBrk="1" latinLnBrk="0" hangingPunct="1">
              <a:defRPr sz="1000" kern="1200">
                <a:solidFill>
                  <a:schemeClr val="tx1">
                    <a:tint val="75000"/>
                  </a:schemeClr>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a:lstStyle>
          <a:p>
            <a:pPr algn="r"/>
            <a:r>
              <a:rPr lang="en-US" dirty="0">
                <a:uFillTx/>
              </a:rPr>
              <a:t>Quantitative Market Intelligence</a:t>
            </a:r>
          </a:p>
        </p:txBody>
      </p:sp>
      <p:sp>
        <p:nvSpPr>
          <p:cNvPr id="8" name="Text Placeholder 7"/>
          <p:cNvSpPr>
            <a:spLocks noGrp="1"/>
          </p:cNvSpPr>
          <p:nvPr>
            <p:ph type="body" idx="1"/>
          </p:nvPr>
        </p:nvSpPr>
        <p:spPr>
          <a:xfrm>
            <a:off x="457200" y="1560112"/>
            <a:ext cx="9144000" cy="4831064"/>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0" name="Picture 9"/>
          <p:cNvPicPr>
            <a:picLocks noChangeAspect="1"/>
          </p:cNvPicPr>
          <p:nvPr userDrawn="1"/>
        </p:nvPicPr>
        <p:blipFill rotWithShape="1">
          <a:blip r:embed="rId9" cstate="print"/>
          <a:srcRect l="12269" t="12269" r="12269" b="12269"/>
          <a:stretch/>
        </p:blipFill>
        <p:spPr>
          <a:xfrm>
            <a:off x="9301247" y="7024875"/>
            <a:ext cx="599905" cy="599900"/>
          </a:xfrm>
          <a:prstGeom prst="ellipse">
            <a:avLst/>
          </a:prstGeom>
          <a:solidFill>
            <a:schemeClr val="bg1"/>
          </a:solidFill>
        </p:spPr>
      </p:pic>
      <p:sp>
        <p:nvSpPr>
          <p:cNvPr id="13" name="Rectangle 12"/>
          <p:cNvSpPr>
            <a:spLocks/>
          </p:cNvSpPr>
          <p:nvPr userDrawn="1"/>
        </p:nvSpPr>
        <p:spPr>
          <a:xfrm>
            <a:off x="10418329" y="1299408"/>
            <a:ext cx="365760" cy="365760"/>
          </a:xfrm>
          <a:prstGeom prst="rect">
            <a:avLst/>
          </a:prstGeom>
          <a:solidFill>
            <a:srgbClr val="C9030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201</a:t>
            </a:r>
          </a:p>
          <a:p>
            <a:pPr algn="ctr">
              <a:lnSpc>
                <a:spcPct val="90000"/>
              </a:lnSpc>
            </a:pPr>
            <a:r>
              <a:rPr lang="en-US" sz="800" dirty="0">
                <a:uFillTx/>
              </a:rPr>
              <a:t>G – 3</a:t>
            </a:r>
            <a:br>
              <a:rPr lang="en-US" sz="800" dirty="0">
                <a:uFillTx/>
              </a:rPr>
            </a:br>
            <a:r>
              <a:rPr lang="en-US" sz="800" dirty="0">
                <a:uFillTx/>
              </a:rPr>
              <a:t>B –</a:t>
            </a:r>
            <a:r>
              <a:rPr lang="en-US" sz="800" baseline="0" dirty="0">
                <a:uFillTx/>
              </a:rPr>
              <a:t> 3</a:t>
            </a:r>
            <a:endParaRPr lang="en-US" sz="800" dirty="0">
              <a:uFillTx/>
            </a:endParaRPr>
          </a:p>
        </p:txBody>
      </p:sp>
      <p:sp>
        <p:nvSpPr>
          <p:cNvPr id="15" name="Slide Number Placeholder 5"/>
          <p:cNvSpPr txBox="1">
            <a:spLocks/>
          </p:cNvSpPr>
          <p:nvPr userDrawn="1"/>
        </p:nvSpPr>
        <p:spPr>
          <a:xfrm>
            <a:off x="457200" y="7372818"/>
            <a:ext cx="2263140" cy="197276"/>
          </a:xfrm>
          <a:prstGeom prst="rect">
            <a:avLst/>
          </a:prstGeom>
        </p:spPr>
        <p:txBody>
          <a:bodyPr vert="horz" lIns="91440" tIns="45720" rIns="91440" bIns="45720" rtlCol="0" anchor="ctr"/>
          <a:lstStyle>
            <a:defPPr>
              <a:defRPr lang="en-US">
                <a:uFillTx/>
              </a:defRPr>
            </a:defPPr>
            <a:lvl1pPr marL="0" algn="r" defTabSz="457200" rtl="0" eaLnBrk="1" latinLnBrk="0" hangingPunct="1">
              <a:defRPr sz="1000" kern="1200">
                <a:solidFill>
                  <a:schemeClr val="bg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a:lstStyle>
          <a:p>
            <a:pPr algn="l"/>
            <a:r>
              <a:rPr lang="en-US" dirty="0">
                <a:uFillTx/>
              </a:rPr>
              <a:t>Presentation</a:t>
            </a:r>
            <a:r>
              <a:rPr lang="en-US" baseline="0" dirty="0">
                <a:uFillTx/>
              </a:rPr>
              <a:t> Name</a:t>
            </a:r>
            <a:endParaRPr lang="en-US" dirty="0">
              <a:uFillTx/>
            </a:endParaRPr>
          </a:p>
        </p:txBody>
      </p:sp>
      <p:sp>
        <p:nvSpPr>
          <p:cNvPr id="16" name="Rectangle 15"/>
          <p:cNvSpPr>
            <a:spLocks/>
          </p:cNvSpPr>
          <p:nvPr userDrawn="1"/>
        </p:nvSpPr>
        <p:spPr>
          <a:xfrm>
            <a:off x="10418329" y="2627694"/>
            <a:ext cx="365760" cy="365760"/>
          </a:xfrm>
          <a:prstGeom prst="rect">
            <a:avLst/>
          </a:prstGeom>
          <a:solidFill>
            <a:srgbClr val="1D578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bg1"/>
                </a:solidFill>
                <a:uFillTx/>
              </a:rPr>
              <a:t>R – 29</a:t>
            </a:r>
          </a:p>
          <a:p>
            <a:pPr algn="ctr">
              <a:lnSpc>
                <a:spcPct val="90000"/>
              </a:lnSpc>
            </a:pPr>
            <a:r>
              <a:rPr lang="en-US" sz="800" dirty="0">
                <a:solidFill>
                  <a:schemeClr val="bg1"/>
                </a:solidFill>
                <a:uFillTx/>
              </a:rPr>
              <a:t>G –</a:t>
            </a:r>
            <a:r>
              <a:rPr lang="en-US" sz="800" baseline="0" dirty="0">
                <a:solidFill>
                  <a:schemeClr val="bg1"/>
                </a:solidFill>
                <a:uFillTx/>
              </a:rPr>
              <a:t> 87</a:t>
            </a:r>
            <a:br>
              <a:rPr lang="en-US" sz="800" dirty="0">
                <a:solidFill>
                  <a:schemeClr val="bg1"/>
                </a:solidFill>
                <a:uFillTx/>
              </a:rPr>
            </a:br>
            <a:r>
              <a:rPr lang="en-US" sz="800" dirty="0">
                <a:solidFill>
                  <a:schemeClr val="bg1"/>
                </a:solidFill>
                <a:uFillTx/>
              </a:rPr>
              <a:t>B –</a:t>
            </a:r>
            <a:r>
              <a:rPr lang="en-US" sz="800" baseline="0" dirty="0">
                <a:solidFill>
                  <a:schemeClr val="bg1"/>
                </a:solidFill>
                <a:uFillTx/>
              </a:rPr>
              <a:t> 135</a:t>
            </a:r>
            <a:endParaRPr lang="en-US" sz="800" dirty="0">
              <a:solidFill>
                <a:schemeClr val="bg1"/>
              </a:solidFill>
              <a:uFillTx/>
            </a:endParaRPr>
          </a:p>
        </p:txBody>
      </p:sp>
      <p:sp>
        <p:nvSpPr>
          <p:cNvPr id="17" name="Rectangle 16"/>
          <p:cNvSpPr>
            <a:spLocks/>
          </p:cNvSpPr>
          <p:nvPr userDrawn="1"/>
        </p:nvSpPr>
        <p:spPr>
          <a:xfrm>
            <a:off x="10418329" y="2184932"/>
            <a:ext cx="365760" cy="365760"/>
          </a:xfrm>
          <a:prstGeom prst="rect">
            <a:avLst/>
          </a:prstGeom>
          <a:solidFill>
            <a:srgbClr val="6D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109</a:t>
            </a:r>
          </a:p>
          <a:p>
            <a:pPr algn="ctr">
              <a:lnSpc>
                <a:spcPct val="90000"/>
              </a:lnSpc>
            </a:pPr>
            <a:r>
              <a:rPr lang="en-US" sz="800" dirty="0">
                <a:uFillTx/>
              </a:rPr>
              <a:t>G – 141</a:t>
            </a:r>
            <a:br>
              <a:rPr lang="en-US" sz="800" dirty="0">
                <a:uFillTx/>
              </a:rPr>
            </a:br>
            <a:r>
              <a:rPr lang="en-US" sz="800" dirty="0">
                <a:uFillTx/>
              </a:rPr>
              <a:t>B –</a:t>
            </a:r>
            <a:r>
              <a:rPr lang="en-US" sz="800" baseline="0" dirty="0">
                <a:uFillTx/>
              </a:rPr>
              <a:t> 193</a:t>
            </a:r>
            <a:endParaRPr lang="en-US" sz="800" dirty="0">
              <a:uFillTx/>
            </a:endParaRPr>
          </a:p>
        </p:txBody>
      </p:sp>
      <p:sp>
        <p:nvSpPr>
          <p:cNvPr id="18" name="Rectangle 17"/>
          <p:cNvSpPr>
            <a:spLocks/>
          </p:cNvSpPr>
          <p:nvPr userDrawn="1"/>
        </p:nvSpPr>
        <p:spPr>
          <a:xfrm>
            <a:off x="10418329" y="3070456"/>
            <a:ext cx="365760" cy="365760"/>
          </a:xfrm>
          <a:prstGeom prst="rect">
            <a:avLst/>
          </a:prstGeom>
          <a:solidFill>
            <a:srgbClr val="15326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21</a:t>
            </a:r>
          </a:p>
          <a:p>
            <a:pPr algn="ctr">
              <a:lnSpc>
                <a:spcPct val="90000"/>
              </a:lnSpc>
            </a:pPr>
            <a:r>
              <a:rPr lang="en-US" sz="800" dirty="0">
                <a:uFillTx/>
              </a:rPr>
              <a:t>G – 50</a:t>
            </a:r>
            <a:br>
              <a:rPr lang="en-US" sz="800" dirty="0">
                <a:uFillTx/>
              </a:rPr>
            </a:br>
            <a:r>
              <a:rPr lang="en-US" sz="800" dirty="0">
                <a:uFillTx/>
              </a:rPr>
              <a:t>B –</a:t>
            </a:r>
            <a:r>
              <a:rPr lang="en-US" sz="800" baseline="0" dirty="0">
                <a:uFillTx/>
              </a:rPr>
              <a:t> 97</a:t>
            </a:r>
            <a:endParaRPr lang="en-US" sz="800" dirty="0">
              <a:uFillTx/>
            </a:endParaRPr>
          </a:p>
        </p:txBody>
      </p:sp>
      <p:sp>
        <p:nvSpPr>
          <p:cNvPr id="19" name="Rectangle 18"/>
          <p:cNvSpPr>
            <a:spLocks/>
          </p:cNvSpPr>
          <p:nvPr userDrawn="1"/>
        </p:nvSpPr>
        <p:spPr>
          <a:xfrm>
            <a:off x="10418329" y="3513218"/>
            <a:ext cx="365760" cy="365760"/>
          </a:xfrm>
          <a:prstGeom prst="rect">
            <a:avLst/>
          </a:prstGeom>
          <a:solidFill>
            <a:srgbClr val="151A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21</a:t>
            </a:r>
          </a:p>
          <a:p>
            <a:pPr algn="ctr">
              <a:lnSpc>
                <a:spcPct val="90000"/>
              </a:lnSpc>
            </a:pPr>
            <a:r>
              <a:rPr lang="en-US" sz="800" dirty="0">
                <a:uFillTx/>
              </a:rPr>
              <a:t>G – 26</a:t>
            </a:r>
            <a:br>
              <a:rPr lang="en-US" sz="800" dirty="0">
                <a:uFillTx/>
              </a:rPr>
            </a:br>
            <a:r>
              <a:rPr lang="en-US" sz="800" dirty="0">
                <a:uFillTx/>
              </a:rPr>
              <a:t>B –</a:t>
            </a:r>
            <a:r>
              <a:rPr lang="en-US" sz="800" baseline="0" dirty="0">
                <a:uFillTx/>
              </a:rPr>
              <a:t> 51</a:t>
            </a:r>
            <a:endParaRPr lang="en-US" sz="800" dirty="0">
              <a:uFillTx/>
            </a:endParaRPr>
          </a:p>
        </p:txBody>
      </p:sp>
      <p:sp>
        <p:nvSpPr>
          <p:cNvPr id="20" name="Rectangle 19"/>
          <p:cNvSpPr>
            <a:spLocks/>
          </p:cNvSpPr>
          <p:nvPr userDrawn="1"/>
        </p:nvSpPr>
        <p:spPr>
          <a:xfrm>
            <a:off x="10418329" y="856646"/>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222</a:t>
            </a:r>
          </a:p>
          <a:p>
            <a:pPr algn="ctr">
              <a:lnSpc>
                <a:spcPct val="90000"/>
              </a:lnSpc>
            </a:pPr>
            <a:r>
              <a:rPr lang="en-US" sz="800" dirty="0">
                <a:uFillTx/>
              </a:rPr>
              <a:t>G – 34</a:t>
            </a:r>
            <a:br>
              <a:rPr lang="en-US" sz="800" dirty="0">
                <a:uFillTx/>
              </a:rPr>
            </a:br>
            <a:r>
              <a:rPr lang="en-US" sz="800" dirty="0">
                <a:uFillTx/>
              </a:rPr>
              <a:t>B –</a:t>
            </a:r>
            <a:r>
              <a:rPr lang="en-US" sz="800" baseline="0" dirty="0">
                <a:uFillTx/>
              </a:rPr>
              <a:t> 38</a:t>
            </a:r>
            <a:endParaRPr lang="en-US" sz="800" dirty="0">
              <a:uFillTx/>
            </a:endParaRPr>
          </a:p>
        </p:txBody>
      </p:sp>
      <p:sp>
        <p:nvSpPr>
          <p:cNvPr id="21" name="Rectangle 20"/>
          <p:cNvSpPr>
            <a:spLocks/>
          </p:cNvSpPr>
          <p:nvPr userDrawn="1"/>
        </p:nvSpPr>
        <p:spPr>
          <a:xfrm>
            <a:off x="10418329" y="3955980"/>
            <a:ext cx="365760" cy="36576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tx1"/>
                </a:solidFill>
                <a:uFillTx/>
              </a:rPr>
              <a:t>R – 217</a:t>
            </a:r>
          </a:p>
          <a:p>
            <a:pPr algn="ctr">
              <a:lnSpc>
                <a:spcPct val="90000"/>
              </a:lnSpc>
            </a:pPr>
            <a:r>
              <a:rPr lang="en-US" sz="800" dirty="0">
                <a:solidFill>
                  <a:schemeClr val="tx1"/>
                </a:solidFill>
                <a:uFillTx/>
              </a:rPr>
              <a:t>G – 217</a:t>
            </a:r>
            <a:br>
              <a:rPr lang="en-US" sz="800" dirty="0">
                <a:solidFill>
                  <a:schemeClr val="tx1"/>
                </a:solidFill>
                <a:uFillTx/>
              </a:rPr>
            </a:br>
            <a:r>
              <a:rPr lang="en-US" sz="800" dirty="0">
                <a:solidFill>
                  <a:schemeClr val="tx1"/>
                </a:solidFill>
                <a:uFillTx/>
              </a:rPr>
              <a:t>B –</a:t>
            </a:r>
            <a:r>
              <a:rPr lang="en-US" sz="800" baseline="0" dirty="0">
                <a:solidFill>
                  <a:schemeClr val="tx1"/>
                </a:solidFill>
                <a:uFillTx/>
              </a:rPr>
              <a:t> 217</a:t>
            </a:r>
            <a:endParaRPr lang="en-US" sz="800" dirty="0">
              <a:solidFill>
                <a:schemeClr val="tx1"/>
              </a:solidFill>
              <a:uFillTx/>
            </a:endParaRPr>
          </a:p>
        </p:txBody>
      </p:sp>
      <p:sp>
        <p:nvSpPr>
          <p:cNvPr id="22" name="Rectangle 21"/>
          <p:cNvSpPr>
            <a:spLocks/>
          </p:cNvSpPr>
          <p:nvPr userDrawn="1"/>
        </p:nvSpPr>
        <p:spPr>
          <a:xfrm>
            <a:off x="10418329" y="1742170"/>
            <a:ext cx="365760" cy="365760"/>
          </a:xfrm>
          <a:prstGeom prst="rect">
            <a:avLst/>
          </a:prstGeom>
          <a:solidFill>
            <a:srgbClr val="5086D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uFillTx/>
              </a:rPr>
              <a:t>R – 80</a:t>
            </a:r>
          </a:p>
          <a:p>
            <a:pPr algn="ctr">
              <a:lnSpc>
                <a:spcPct val="90000"/>
              </a:lnSpc>
            </a:pPr>
            <a:r>
              <a:rPr lang="en-US" sz="800" dirty="0">
                <a:uFillTx/>
              </a:rPr>
              <a:t>G – 134</a:t>
            </a:r>
            <a:br>
              <a:rPr lang="en-US" sz="800" dirty="0">
                <a:uFillTx/>
              </a:rPr>
            </a:br>
            <a:r>
              <a:rPr lang="en-US" sz="800" dirty="0">
                <a:uFillTx/>
              </a:rPr>
              <a:t>B –</a:t>
            </a:r>
            <a:r>
              <a:rPr lang="en-US" sz="800" baseline="0" dirty="0">
                <a:uFillTx/>
              </a:rPr>
              <a:t> 222</a:t>
            </a:r>
            <a:endParaRPr lang="en-US" sz="800" dirty="0">
              <a:uFillTx/>
            </a:endParaRPr>
          </a:p>
        </p:txBody>
      </p:sp>
      <p:sp>
        <p:nvSpPr>
          <p:cNvPr id="11" name="Rectangle 10"/>
          <p:cNvSpPr>
            <a:spLocks/>
          </p:cNvSpPr>
          <p:nvPr userDrawn="1"/>
        </p:nvSpPr>
        <p:spPr>
          <a:xfrm>
            <a:off x="4732638" y="1117377"/>
            <a:ext cx="59312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ctr" defTabSz="1005840" rtl="0" eaLnBrk="1" latinLnBrk="0" hangingPunct="1">
        <a:lnSpc>
          <a:spcPct val="90000"/>
        </a:lnSpc>
        <a:spcBef>
          <a:spcPct val="0"/>
        </a:spcBef>
        <a:buNone/>
        <a:defRPr sz="2400" b="1" kern="1200">
          <a:solidFill>
            <a:schemeClr val="accent1"/>
          </a:solidFill>
          <a:uFillTx/>
          <a:latin typeface="+mj-lt"/>
          <a:ea typeface="+mj-ea"/>
          <a:cs typeface="+mj-cs"/>
        </a:defRPr>
      </a:lvl1pPr>
    </p:titleStyle>
    <p:bodyStyle>
      <a:lvl1pPr marL="287338" marR="0" indent="-287338" algn="l" defTabSz="1019175" rtl="0" eaLnBrk="1" fontAlgn="base" latinLnBrk="0" hangingPunct="1">
        <a:lnSpc>
          <a:spcPct val="95000"/>
        </a:lnSpc>
        <a:spcBef>
          <a:spcPts val="600"/>
        </a:spcBef>
        <a:spcAft>
          <a:spcPts val="600"/>
        </a:spcAft>
        <a:buClr>
          <a:schemeClr val="accent1"/>
        </a:buClr>
        <a:buSzPct val="100000"/>
        <a:buFont typeface="Wingdings" pitchFamily="2" charset="2"/>
        <a:buChar char="n"/>
        <a:defRPr sz="1400" kern="1200" baseline="0">
          <a:solidFill>
            <a:schemeClr val="tx1"/>
          </a:solidFill>
          <a:uFillTx/>
          <a:latin typeface="+mn-lt"/>
          <a:ea typeface="+mn-ea"/>
          <a:cs typeface="+mn-cs"/>
        </a:defRPr>
      </a:lvl1pPr>
      <a:lvl2pPr marL="571500" marR="0" indent="-285750" algn="l" defTabSz="1019175" rtl="0" eaLnBrk="1" fontAlgn="base" latinLnBrk="0" hangingPunct="1">
        <a:lnSpc>
          <a:spcPct val="95000"/>
        </a:lnSpc>
        <a:spcBef>
          <a:spcPts val="600"/>
        </a:spcBef>
        <a:spcAft>
          <a:spcPts val="600"/>
        </a:spcAft>
        <a:buClr>
          <a:schemeClr val="accent1"/>
        </a:buClr>
        <a:buFont typeface="Wingdings 3" panose="05040102010807070707" pitchFamily="18" charset="2"/>
        <a:buChar char=""/>
        <a:defRPr sz="1400" kern="1200">
          <a:solidFill>
            <a:schemeClr val="tx1"/>
          </a:solidFill>
          <a:uFillTx/>
          <a:latin typeface="+mn-lt"/>
          <a:ea typeface="+mn-ea"/>
          <a:cs typeface="+mn-cs"/>
        </a:defRPr>
      </a:lvl2pPr>
      <a:lvl3pPr marL="800100" marR="0" indent="-228600" algn="l" defTabSz="1019175" rtl="0" eaLnBrk="1" fontAlgn="base" latinLnBrk="0" hangingPunct="1">
        <a:lnSpc>
          <a:spcPct val="95000"/>
        </a:lnSpc>
        <a:spcBef>
          <a:spcPts val="600"/>
        </a:spcBef>
        <a:spcAft>
          <a:spcPts val="600"/>
        </a:spcAft>
        <a:buClr>
          <a:schemeClr val="accent1"/>
        </a:buClr>
        <a:buFont typeface="Arial" pitchFamily="18" charset="0"/>
        <a:buChar char="●"/>
        <a:defRPr sz="1400" kern="1200">
          <a:solidFill>
            <a:schemeClr val="tx1"/>
          </a:solidFill>
          <a:uFillTx/>
          <a:latin typeface="+mn-lt"/>
          <a:ea typeface="+mn-ea"/>
          <a:cs typeface="+mn-cs"/>
        </a:defRPr>
      </a:lvl3pPr>
      <a:lvl4pPr marL="1028700" marR="0" indent="-228600" algn="l" defTabSz="1019175" rtl="0" eaLnBrk="1" fontAlgn="base" latinLnBrk="0" hangingPunct="1">
        <a:lnSpc>
          <a:spcPct val="95000"/>
        </a:lnSpc>
        <a:spcBef>
          <a:spcPts val="600"/>
        </a:spcBef>
        <a:spcAft>
          <a:spcPts val="600"/>
        </a:spcAft>
        <a:buClr>
          <a:schemeClr val="accent1"/>
        </a:buClr>
        <a:buFont typeface="Arial" pitchFamily="18" charset="0"/>
        <a:buChar char="−"/>
        <a:defRPr sz="1400" kern="1200">
          <a:solidFill>
            <a:schemeClr val="tx1"/>
          </a:solidFill>
          <a:uFillTx/>
          <a:latin typeface="+mn-lt"/>
          <a:ea typeface="+mn-ea"/>
          <a:cs typeface="+mn-cs"/>
        </a:defRPr>
      </a:lvl4pPr>
      <a:lvl5pPr marL="1200150" marR="0" indent="-171450" algn="l" defTabSz="1019175" rtl="0" eaLnBrk="1" fontAlgn="base" latinLnBrk="0" hangingPunct="1">
        <a:lnSpc>
          <a:spcPct val="95000"/>
        </a:lnSpc>
        <a:spcBef>
          <a:spcPts val="600"/>
        </a:spcBef>
        <a:spcAft>
          <a:spcPts val="600"/>
        </a:spcAft>
        <a:buClr>
          <a:schemeClr val="accent1"/>
        </a:buClr>
        <a:buFont typeface="Arial" pitchFamily="18" charset="0"/>
        <a:buChar char="▪"/>
        <a:defRPr sz="1400" kern="1200">
          <a:solidFill>
            <a:schemeClr val="tx1"/>
          </a:solidFill>
          <a:uFillTx/>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uFillTx/>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uFillTx/>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uFillTx/>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uFillTx/>
          <a:latin typeface="+mn-lt"/>
          <a:ea typeface="+mn-ea"/>
          <a:cs typeface="+mn-cs"/>
        </a:defRPr>
      </a:lvl9pPr>
    </p:bodyStyle>
    <p:otherStyle>
      <a:defPPr>
        <a:defRPr lang="en-US">
          <a:uFillTx/>
        </a:defRPr>
      </a:defPPr>
      <a:lvl1pPr marL="0" algn="l" defTabSz="1005840" rtl="0" eaLnBrk="1" latinLnBrk="0" hangingPunct="1">
        <a:defRPr sz="1980" kern="1200">
          <a:solidFill>
            <a:schemeClr val="tx1"/>
          </a:solidFill>
          <a:uFillTx/>
          <a:latin typeface="+mn-lt"/>
          <a:ea typeface="+mn-ea"/>
          <a:cs typeface="+mn-cs"/>
        </a:defRPr>
      </a:lvl1pPr>
      <a:lvl2pPr marL="502920" algn="l" defTabSz="1005840" rtl="0" eaLnBrk="1" latinLnBrk="0" hangingPunct="1">
        <a:defRPr sz="1980" kern="1200">
          <a:solidFill>
            <a:schemeClr val="tx1"/>
          </a:solidFill>
          <a:uFillTx/>
          <a:latin typeface="+mn-lt"/>
          <a:ea typeface="+mn-ea"/>
          <a:cs typeface="+mn-cs"/>
        </a:defRPr>
      </a:lvl2pPr>
      <a:lvl3pPr marL="1005840" algn="l" defTabSz="1005840" rtl="0" eaLnBrk="1" latinLnBrk="0" hangingPunct="1">
        <a:defRPr sz="1980" kern="1200">
          <a:solidFill>
            <a:schemeClr val="tx1"/>
          </a:solidFill>
          <a:uFillTx/>
          <a:latin typeface="+mn-lt"/>
          <a:ea typeface="+mn-ea"/>
          <a:cs typeface="+mn-cs"/>
        </a:defRPr>
      </a:lvl3pPr>
      <a:lvl4pPr marL="1508760" algn="l" defTabSz="1005840" rtl="0" eaLnBrk="1" latinLnBrk="0" hangingPunct="1">
        <a:defRPr sz="1980" kern="1200">
          <a:solidFill>
            <a:schemeClr val="tx1"/>
          </a:solidFill>
          <a:uFillTx/>
          <a:latin typeface="+mn-lt"/>
          <a:ea typeface="+mn-ea"/>
          <a:cs typeface="+mn-cs"/>
        </a:defRPr>
      </a:lvl4pPr>
      <a:lvl5pPr marL="2011680" algn="l" defTabSz="1005840" rtl="0" eaLnBrk="1" latinLnBrk="0" hangingPunct="1">
        <a:defRPr sz="1980" kern="1200">
          <a:solidFill>
            <a:schemeClr val="tx1"/>
          </a:solidFill>
          <a:uFillTx/>
          <a:latin typeface="+mn-lt"/>
          <a:ea typeface="+mn-ea"/>
          <a:cs typeface="+mn-cs"/>
        </a:defRPr>
      </a:lvl5pPr>
      <a:lvl6pPr marL="2514600" algn="l" defTabSz="1005840" rtl="0" eaLnBrk="1" latinLnBrk="0" hangingPunct="1">
        <a:defRPr sz="1980" kern="1200">
          <a:solidFill>
            <a:schemeClr val="tx1"/>
          </a:solidFill>
          <a:uFillTx/>
          <a:latin typeface="+mn-lt"/>
          <a:ea typeface="+mn-ea"/>
          <a:cs typeface="+mn-cs"/>
        </a:defRPr>
      </a:lvl6pPr>
      <a:lvl7pPr marL="3017520" algn="l" defTabSz="1005840" rtl="0" eaLnBrk="1" latinLnBrk="0" hangingPunct="1">
        <a:defRPr sz="1980" kern="1200">
          <a:solidFill>
            <a:schemeClr val="tx1"/>
          </a:solidFill>
          <a:uFillTx/>
          <a:latin typeface="+mn-lt"/>
          <a:ea typeface="+mn-ea"/>
          <a:cs typeface="+mn-cs"/>
        </a:defRPr>
      </a:lvl7pPr>
      <a:lvl8pPr marL="3520440" algn="l" defTabSz="1005840" rtl="0" eaLnBrk="1" latinLnBrk="0" hangingPunct="1">
        <a:defRPr sz="1980" kern="1200">
          <a:solidFill>
            <a:schemeClr val="tx1"/>
          </a:solidFill>
          <a:uFillTx/>
          <a:latin typeface="+mn-lt"/>
          <a:ea typeface="+mn-ea"/>
          <a:cs typeface="+mn-cs"/>
        </a:defRPr>
      </a:lvl8pPr>
      <a:lvl9pPr marL="4023360" algn="l" defTabSz="1005840" rtl="0" eaLnBrk="1" latinLnBrk="0" hangingPunct="1">
        <a:defRPr sz="198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tif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uFillTx/>
              </a:rPr>
              <a:t>General Meeting #9</a:t>
            </a:r>
          </a:p>
        </p:txBody>
      </p:sp>
      <p:sp>
        <p:nvSpPr>
          <p:cNvPr id="3" name="Subtitle 2"/>
          <p:cNvSpPr>
            <a:spLocks noGrp="1"/>
          </p:cNvSpPr>
          <p:nvPr>
            <p:ph type="subTitle" idx="1"/>
          </p:nvPr>
        </p:nvSpPr>
        <p:spPr/>
        <p:txBody>
          <a:bodyPr/>
          <a:lstStyle/>
          <a:p>
            <a:r>
              <a:rPr lang="en-US" dirty="0">
                <a:uFillTx/>
              </a:rPr>
              <a:t>MOVING IN PREPROCESSING STAGE</a:t>
            </a:r>
          </a:p>
          <a:p>
            <a:r>
              <a:rPr lang="en-US"/>
              <a:t>October 24th</a:t>
            </a:r>
            <a:r>
              <a:rPr lang="en-US">
                <a:uFillTx/>
              </a:rPr>
              <a:t>, </a:t>
            </a:r>
            <a:r>
              <a:rPr lang="en-US" dirty="0">
                <a:uFillTx/>
              </a:rPr>
              <a:t>2021</a:t>
            </a:r>
          </a:p>
        </p:txBody>
      </p:sp>
      <p:sp>
        <p:nvSpPr>
          <p:cNvPr id="4" name="Date Placeholder 3"/>
          <p:cNvSpPr>
            <a:spLocks noGrp="1"/>
          </p:cNvSpPr>
          <p:nvPr>
            <p:ph type="dt" sz="half" idx="10"/>
          </p:nvPr>
        </p:nvSpPr>
        <p:spPr/>
        <p:txBody>
          <a:bodyPr/>
          <a:lstStyle/>
          <a:p>
            <a:fld id="{952A51CA-6FF4-4E3D-AF84-55D5DF0A229A}" type="datetime4">
              <a:rPr lang="en-US" smtClean="0">
                <a:uFillTx/>
              </a:rPr>
              <a:t>October 24, 2021</a:t>
            </a:fld>
            <a:endParaRPr lang="en-US" dirty="0">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9E60-851A-8C4E-A7FD-077A1B7FB243}"/>
              </a:ext>
            </a:extLst>
          </p:cNvPr>
          <p:cNvSpPr>
            <a:spLocks noGrp="1"/>
          </p:cNvSpPr>
          <p:nvPr>
            <p:ph type="ctrTitle"/>
          </p:nvPr>
        </p:nvSpPr>
        <p:spPr/>
        <p:txBody>
          <a:bodyPr>
            <a:normAutofit fontScale="90000"/>
          </a:bodyPr>
          <a:lstStyle/>
          <a:p>
            <a:r>
              <a:rPr lang="en-US" dirty="0"/>
              <a:t>Testing Assumptions for Linear Models</a:t>
            </a:r>
          </a:p>
        </p:txBody>
      </p:sp>
      <p:sp>
        <p:nvSpPr>
          <p:cNvPr id="3" name="Subtitle 2">
            <a:extLst>
              <a:ext uri="{FF2B5EF4-FFF2-40B4-BE49-F238E27FC236}">
                <a16:creationId xmlns:a16="http://schemas.microsoft.com/office/drawing/2014/main" id="{055E9512-49C6-D94E-9027-226F21AEB7C7}"/>
              </a:ext>
            </a:extLst>
          </p:cNvPr>
          <p:cNvSpPr>
            <a:spLocks noGrp="1"/>
          </p:cNvSpPr>
          <p:nvPr>
            <p:ph type="subTitle" idx="1"/>
          </p:nvPr>
        </p:nvSpPr>
        <p:spPr/>
        <p:txBody>
          <a:bodyPr>
            <a:normAutofit fontScale="92500" lnSpcReduction="20000"/>
          </a:bodyPr>
          <a:lstStyle/>
          <a:p>
            <a:r>
              <a:rPr lang="en-US" dirty="0"/>
              <a:t>NOW GOING OVER HOW TO TEST THE ASSUMPTIONS OF LINEAR MODELS</a:t>
            </a:r>
          </a:p>
        </p:txBody>
      </p:sp>
      <p:sp>
        <p:nvSpPr>
          <p:cNvPr id="4" name="Text Placeholder 3">
            <a:extLst>
              <a:ext uri="{FF2B5EF4-FFF2-40B4-BE49-F238E27FC236}">
                <a16:creationId xmlns:a16="http://schemas.microsoft.com/office/drawing/2014/main" id="{3ED12D67-A564-754E-B325-429077A71499}"/>
              </a:ext>
            </a:extLst>
          </p:cNvPr>
          <p:cNvSpPr>
            <a:spLocks noGrp="1"/>
          </p:cNvSpPr>
          <p:nvPr>
            <p:ph type="body" sz="quarter" idx="13"/>
          </p:nvPr>
        </p:nvSpPr>
        <p:spPr/>
        <p:txBody>
          <a:bodyPr/>
          <a:lstStyle/>
          <a:p>
            <a:endParaRPr lang="en-US"/>
          </a:p>
        </p:txBody>
      </p:sp>
      <p:sp>
        <p:nvSpPr>
          <p:cNvPr id="5" name="Date Placeholder 4">
            <a:extLst>
              <a:ext uri="{FF2B5EF4-FFF2-40B4-BE49-F238E27FC236}">
                <a16:creationId xmlns:a16="http://schemas.microsoft.com/office/drawing/2014/main" id="{65BA786A-3C5C-0345-965B-4187499C43BA}"/>
              </a:ext>
            </a:extLst>
          </p:cNvPr>
          <p:cNvSpPr>
            <a:spLocks noGrp="1"/>
          </p:cNvSpPr>
          <p:nvPr>
            <p:ph type="dt" sz="half" idx="14"/>
          </p:nvPr>
        </p:nvSpPr>
        <p:spPr/>
        <p:txBody>
          <a:bodyPr/>
          <a:lstStyle/>
          <a:p>
            <a:r>
              <a:rPr lang="en-US">
                <a:uFillTx/>
              </a:rPr>
              <a:t>October 18, 2021</a:t>
            </a:r>
            <a:endParaRPr lang="en-US" dirty="0">
              <a:uFillTx/>
            </a:endParaRPr>
          </a:p>
        </p:txBody>
      </p:sp>
      <p:sp>
        <p:nvSpPr>
          <p:cNvPr id="6" name="Slide Number Placeholder 5">
            <a:extLst>
              <a:ext uri="{FF2B5EF4-FFF2-40B4-BE49-F238E27FC236}">
                <a16:creationId xmlns:a16="http://schemas.microsoft.com/office/drawing/2014/main" id="{74D5B349-BC9D-3943-AEE1-DB1EA2D722BE}"/>
              </a:ext>
            </a:extLst>
          </p:cNvPr>
          <p:cNvSpPr>
            <a:spLocks noGrp="1"/>
          </p:cNvSpPr>
          <p:nvPr>
            <p:ph type="sldNum" sz="quarter" idx="16"/>
          </p:nvPr>
        </p:nvSpPr>
        <p:spPr/>
        <p:txBody>
          <a:bodyPr/>
          <a:lstStyle/>
          <a:p>
            <a:fld id="{22331785-045B-4B11-B148-1077469B9C9F}" type="slidenum">
              <a:rPr lang="en-US" smtClean="0">
                <a:uFillTx/>
              </a:rPr>
              <a:pPr/>
              <a:t>10</a:t>
            </a:fld>
            <a:endParaRPr lang="en-US" dirty="0">
              <a:uFillTx/>
            </a:endParaRPr>
          </a:p>
        </p:txBody>
      </p:sp>
    </p:spTree>
    <p:extLst>
      <p:ext uri="{BB962C8B-B14F-4D97-AF65-F5344CB8AC3E}">
        <p14:creationId xmlns:p14="http://schemas.microsoft.com/office/powerpoint/2010/main" val="1828966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145D-FB17-E84C-BE7E-3FECA09B8EFE}"/>
              </a:ext>
            </a:extLst>
          </p:cNvPr>
          <p:cNvSpPr>
            <a:spLocks noGrp="1"/>
          </p:cNvSpPr>
          <p:nvPr>
            <p:ph type="title"/>
          </p:nvPr>
        </p:nvSpPr>
        <p:spPr/>
        <p:txBody>
          <a:bodyPr/>
          <a:lstStyle/>
          <a:p>
            <a:r>
              <a:rPr lang="en-US" dirty="0"/>
              <a:t>Sampling is Complete… What Next?</a:t>
            </a:r>
          </a:p>
        </p:txBody>
      </p:sp>
      <p:sp>
        <p:nvSpPr>
          <p:cNvPr id="3" name="Content Placeholder 2">
            <a:extLst>
              <a:ext uri="{FF2B5EF4-FFF2-40B4-BE49-F238E27FC236}">
                <a16:creationId xmlns:a16="http://schemas.microsoft.com/office/drawing/2014/main" id="{1BC29529-21AF-6C42-A3E0-4AC085273DE2}"/>
              </a:ext>
            </a:extLst>
          </p:cNvPr>
          <p:cNvSpPr>
            <a:spLocks noGrp="1"/>
          </p:cNvSpPr>
          <p:nvPr>
            <p:ph idx="1"/>
          </p:nvPr>
        </p:nvSpPr>
        <p:spPr>
          <a:xfrm>
            <a:off x="457200" y="1786691"/>
            <a:ext cx="4423719" cy="5352638"/>
          </a:xfrm>
        </p:spPr>
        <p:txBody>
          <a:bodyPr>
            <a:normAutofit/>
          </a:bodyPr>
          <a:lstStyle/>
          <a:p>
            <a:r>
              <a:rPr lang="en-US" dirty="0"/>
              <a:t>The linear assumption seems easy to meet but sometime it can be a tough question as to whether data is linear</a:t>
            </a:r>
          </a:p>
          <a:p>
            <a:pPr lvl="1"/>
            <a:r>
              <a:rPr lang="en-US" dirty="0"/>
              <a:t>For example, would we call data that follows a straight line and then at the last second curve up “linear”? </a:t>
            </a:r>
          </a:p>
          <a:p>
            <a:pPr lvl="1"/>
            <a:r>
              <a:rPr lang="en-US" dirty="0"/>
              <a:t>To what degree of variability in the scatter of data do we accept before the relationship is non-linear</a:t>
            </a:r>
          </a:p>
          <a:p>
            <a:r>
              <a:rPr lang="en-US" dirty="0"/>
              <a:t>There are three methods you can use to check linear (probably best to use all three): </a:t>
            </a:r>
          </a:p>
          <a:p>
            <a:pPr lvl="1"/>
            <a:r>
              <a:rPr lang="en-US" dirty="0"/>
              <a:t>Graphing: simply graph your independent and dependent variables on a scatter graph to see if there is a linear relationship</a:t>
            </a:r>
          </a:p>
          <a:p>
            <a:pPr lvl="1"/>
            <a:r>
              <a:rPr lang="en-US" dirty="0"/>
              <a:t>Linear-Rainbow: explained later</a:t>
            </a:r>
          </a:p>
          <a:p>
            <a:pPr lvl="1"/>
            <a:r>
              <a:rPr lang="en-US" dirty="0"/>
              <a:t>Correlation: use Pearson Correlation Coefficient to find the relationship between the variables </a:t>
            </a:r>
          </a:p>
        </p:txBody>
      </p:sp>
      <p:sp>
        <p:nvSpPr>
          <p:cNvPr id="5" name="Text Placeholder 4">
            <a:extLst>
              <a:ext uri="{FF2B5EF4-FFF2-40B4-BE49-F238E27FC236}">
                <a16:creationId xmlns:a16="http://schemas.microsoft.com/office/drawing/2014/main" id="{B7F34D20-EA79-404D-B7FE-9FFCEBB0EC4F}"/>
              </a:ext>
            </a:extLst>
          </p:cNvPr>
          <p:cNvSpPr>
            <a:spLocks noGrp="1"/>
          </p:cNvSpPr>
          <p:nvPr>
            <p:ph type="body" sz="quarter" idx="13"/>
          </p:nvPr>
        </p:nvSpPr>
        <p:spPr/>
        <p:txBody>
          <a:bodyPr/>
          <a:lstStyle/>
          <a:p>
            <a:r>
              <a:rPr lang="en-US" dirty="0"/>
              <a:t>WE NEED TO CHECK MODEL ASSUMPTIONS: LINEARITY</a:t>
            </a:r>
          </a:p>
        </p:txBody>
      </p:sp>
      <p:sp>
        <p:nvSpPr>
          <p:cNvPr id="6" name="Date Placeholder 5">
            <a:extLst>
              <a:ext uri="{FF2B5EF4-FFF2-40B4-BE49-F238E27FC236}">
                <a16:creationId xmlns:a16="http://schemas.microsoft.com/office/drawing/2014/main" id="{267EC77B-EB2A-4C45-85AE-53AF52531CC7}"/>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5314A069-1EBE-A344-ABE6-CD9948D8D497}"/>
              </a:ext>
            </a:extLst>
          </p:cNvPr>
          <p:cNvSpPr>
            <a:spLocks noGrp="1"/>
          </p:cNvSpPr>
          <p:nvPr>
            <p:ph type="sldNum" sz="quarter" idx="17"/>
          </p:nvPr>
        </p:nvSpPr>
        <p:spPr/>
        <p:txBody>
          <a:bodyPr/>
          <a:lstStyle/>
          <a:p>
            <a:fld id="{22331785-045B-4B11-B148-1077469B9C9F}" type="slidenum">
              <a:rPr lang="en-US" smtClean="0">
                <a:uFillTx/>
              </a:rPr>
              <a:pPr/>
              <a:t>11</a:t>
            </a:fld>
            <a:endParaRPr lang="en-US" dirty="0">
              <a:uFillTx/>
            </a:endParaRPr>
          </a:p>
        </p:txBody>
      </p:sp>
      <p:pic>
        <p:nvPicPr>
          <p:cNvPr id="7" name="Picture 6">
            <a:extLst>
              <a:ext uri="{FF2B5EF4-FFF2-40B4-BE49-F238E27FC236}">
                <a16:creationId xmlns:a16="http://schemas.microsoft.com/office/drawing/2014/main" id="{6C086235-BA0D-5045-B945-3A1EC702A982}"/>
              </a:ext>
            </a:extLst>
          </p:cNvPr>
          <p:cNvPicPr>
            <a:picLocks noChangeAspect="1"/>
          </p:cNvPicPr>
          <p:nvPr/>
        </p:nvPicPr>
        <p:blipFill>
          <a:blip r:embed="rId2"/>
          <a:stretch>
            <a:fillRect/>
          </a:stretch>
        </p:blipFill>
        <p:spPr>
          <a:xfrm>
            <a:off x="4880919" y="2371540"/>
            <a:ext cx="4720281" cy="3373363"/>
          </a:xfrm>
          <a:prstGeom prst="rect">
            <a:avLst/>
          </a:prstGeom>
        </p:spPr>
      </p:pic>
    </p:spTree>
    <p:extLst>
      <p:ext uri="{BB962C8B-B14F-4D97-AF65-F5344CB8AC3E}">
        <p14:creationId xmlns:p14="http://schemas.microsoft.com/office/powerpoint/2010/main" val="3036895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B76B-98FA-43DC-9FF4-5E4E16D58A41}"/>
              </a:ext>
            </a:extLst>
          </p:cNvPr>
          <p:cNvSpPr>
            <a:spLocks noGrp="1"/>
          </p:cNvSpPr>
          <p:nvPr>
            <p:ph type="title"/>
          </p:nvPr>
        </p:nvSpPr>
        <p:spPr/>
        <p:txBody>
          <a:bodyPr/>
          <a:lstStyle/>
          <a:p>
            <a:r>
              <a:rPr lang="en-US" dirty="0"/>
              <a:t>Linearity Assumption: Graphing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CA5BA-FB01-4517-A37F-A56C30E685A0}"/>
                  </a:ext>
                </a:extLst>
              </p:cNvPr>
              <p:cNvSpPr>
                <a:spLocks noGrp="1"/>
              </p:cNvSpPr>
              <p:nvPr>
                <p:ph idx="1"/>
              </p:nvPr>
            </p:nvSpPr>
            <p:spPr>
              <a:xfrm>
                <a:off x="457200" y="1786691"/>
                <a:ext cx="4423719" cy="5334545"/>
              </a:xfrm>
            </p:spPr>
            <p:txBody>
              <a:bodyPr>
                <a:normAutofit/>
              </a:bodyPr>
              <a:lstStyle/>
              <a:p>
                <a:r>
                  <a:rPr lang="en-US" dirty="0"/>
                  <a:t>Graphing is a quick and fast way to make sure that your data is linear and find any obvious non-linearity </a:t>
                </a:r>
              </a:p>
              <a:p>
                <a:pPr lvl="1"/>
                <a:r>
                  <a:rPr lang="en-US" dirty="0"/>
                  <a:t>Not bad for data to be non-linear but we just cannot use linear models to find trends in it </a:t>
                </a:r>
              </a:p>
              <a:p>
                <a:r>
                  <a:rPr lang="en-US" dirty="0"/>
                  <a:t>There are two different graphs we can use to find if data is linear</a:t>
                </a:r>
              </a:p>
              <a:p>
                <a:pPr lvl="1"/>
                <a:r>
                  <a:rPr lang="en-US" dirty="0"/>
                  <a:t>Histogram: here we are just going to graph the </a:t>
                </a:r>
                <a14:m>
                  <m:oMath xmlns:m="http://schemas.openxmlformats.org/officeDocument/2006/math">
                    <m:r>
                      <a:rPr lang="en-US" b="0" i="1" smtClean="0">
                        <a:latin typeface="Cambria Math" panose="02040503050406030204" pitchFamily="18" charset="0"/>
                      </a:rPr>
                      <m:t>𝑥</m:t>
                    </m:r>
                  </m:oMath>
                </a14:m>
                <a:r>
                  <a:rPr lang="en-US" dirty="0"/>
                  <a:t> variables by frequency </a:t>
                </a:r>
              </a:p>
              <a:p>
                <a:pPr lvl="1"/>
                <a:r>
                  <a:rPr lang="en-US" dirty="0"/>
                  <a:t>Scatterplot: plot the </a:t>
                </a:r>
                <a14:m>
                  <m:oMath xmlns:m="http://schemas.openxmlformats.org/officeDocument/2006/math">
                    <m:r>
                      <a:rPr lang="en-US" b="0" i="1" smtClean="0">
                        <a:latin typeface="Cambria Math" panose="02040503050406030204" pitchFamily="18" charset="0"/>
                      </a:rPr>
                      <m:t>𝑥</m:t>
                    </m:r>
                  </m:oMath>
                </a14:m>
                <a:r>
                  <a:rPr lang="en-US" dirty="0"/>
                  <a:t> against the </a:t>
                </a:r>
                <a14:m>
                  <m:oMath xmlns:m="http://schemas.openxmlformats.org/officeDocument/2006/math">
                    <m:r>
                      <a:rPr lang="en-US" b="0" i="1" smtClean="0">
                        <a:latin typeface="Cambria Math" panose="02040503050406030204" pitchFamily="18" charset="0"/>
                      </a:rPr>
                      <m:t>𝑦</m:t>
                    </m:r>
                  </m:oMath>
                </a14:m>
                <a:r>
                  <a:rPr lang="en-US" dirty="0"/>
                  <a:t> variables without plotting a line (visual bias) </a:t>
                </a:r>
              </a:p>
              <a:p>
                <a:r>
                  <a:rPr lang="en-US" dirty="0"/>
                  <a:t>This requires the introduction of the MatPlotLib library</a:t>
                </a:r>
              </a:p>
              <a:p>
                <a:r>
                  <a:rPr lang="en-US" dirty="0"/>
                  <a:t>In the two scatterplots we can see a clearly linear and non-linear relationship </a:t>
                </a:r>
              </a:p>
              <a:p>
                <a:r>
                  <a:rPr lang="en-US" dirty="0"/>
                  <a:t>The histogram is also clearly is not normal in the case we see that it bimodal instead of unimodal</a:t>
                </a:r>
              </a:p>
              <a:p>
                <a:pPr lvl="1"/>
                <a:r>
                  <a:rPr lang="en-US" dirty="0"/>
                  <a:t>This also is important for many of the statistical tests that are coming up, most assume a normal distribution of data</a:t>
                </a:r>
              </a:p>
              <a:p>
                <a:endParaRPr lang="en-US" dirty="0"/>
              </a:p>
            </p:txBody>
          </p:sp>
        </mc:Choice>
        <mc:Fallback xmlns="">
          <p:sp>
            <p:nvSpPr>
              <p:cNvPr id="3" name="Content Placeholder 2">
                <a:extLst>
                  <a:ext uri="{FF2B5EF4-FFF2-40B4-BE49-F238E27FC236}">
                    <a16:creationId xmlns:a16="http://schemas.microsoft.com/office/drawing/2014/main" id="{258CA5BA-FB01-4517-A37F-A56C30E685A0}"/>
                  </a:ext>
                </a:extLst>
              </p:cNvPr>
              <p:cNvSpPr>
                <a:spLocks noGrp="1" noRot="1" noChangeAspect="1" noMove="1" noResize="1" noEditPoints="1" noAdjustHandles="1" noChangeArrowheads="1" noChangeShapeType="1" noTextEdit="1"/>
              </p:cNvSpPr>
              <p:nvPr>
                <p:ph idx="1"/>
              </p:nvPr>
            </p:nvSpPr>
            <p:spPr>
              <a:xfrm>
                <a:off x="457200" y="1786691"/>
                <a:ext cx="4423719" cy="5334545"/>
              </a:xfrm>
              <a:blipFill>
                <a:blip r:embed="rId2"/>
                <a:stretch>
                  <a:fillRect l="-287" t="-47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D6F33194-1E64-42D2-9E72-A17979871A05}"/>
              </a:ext>
            </a:extLst>
          </p:cNvPr>
          <p:cNvSpPr>
            <a:spLocks noGrp="1"/>
          </p:cNvSpPr>
          <p:nvPr>
            <p:ph type="body" sz="quarter" idx="13"/>
          </p:nvPr>
        </p:nvSpPr>
        <p:spPr/>
        <p:txBody>
          <a:bodyPr/>
          <a:lstStyle/>
          <a:p>
            <a:r>
              <a:rPr lang="en-US" dirty="0"/>
              <a:t>EASY TO CHECK METHOD ON LINEARITY ASSUMPTION</a:t>
            </a:r>
          </a:p>
        </p:txBody>
      </p:sp>
      <p:sp>
        <p:nvSpPr>
          <p:cNvPr id="6" name="Date Placeholder 5">
            <a:extLst>
              <a:ext uri="{FF2B5EF4-FFF2-40B4-BE49-F238E27FC236}">
                <a16:creationId xmlns:a16="http://schemas.microsoft.com/office/drawing/2014/main" id="{9ACFC504-8233-4943-BDD3-F3C737B4A950}"/>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41397CFB-03AD-4851-8254-16D9A5067CE8}"/>
              </a:ext>
            </a:extLst>
          </p:cNvPr>
          <p:cNvSpPr>
            <a:spLocks noGrp="1"/>
          </p:cNvSpPr>
          <p:nvPr>
            <p:ph type="sldNum" sz="quarter" idx="17"/>
          </p:nvPr>
        </p:nvSpPr>
        <p:spPr/>
        <p:txBody>
          <a:bodyPr/>
          <a:lstStyle/>
          <a:p>
            <a:fld id="{22331785-045B-4B11-B148-1077469B9C9F}" type="slidenum">
              <a:rPr lang="en-US" smtClean="0">
                <a:uFillTx/>
              </a:rPr>
              <a:pPr/>
              <a:t>12</a:t>
            </a:fld>
            <a:endParaRPr lang="en-US" dirty="0">
              <a:uFillTx/>
            </a:endParaRPr>
          </a:p>
        </p:txBody>
      </p:sp>
      <p:pic>
        <p:nvPicPr>
          <p:cNvPr id="4" name="Picture 3">
            <a:extLst>
              <a:ext uri="{FF2B5EF4-FFF2-40B4-BE49-F238E27FC236}">
                <a16:creationId xmlns:a16="http://schemas.microsoft.com/office/drawing/2014/main" id="{9469DF47-0BEB-B54B-94A0-6D0FCA2A6DC9}"/>
              </a:ext>
            </a:extLst>
          </p:cNvPr>
          <p:cNvPicPr>
            <a:picLocks noChangeAspect="1"/>
          </p:cNvPicPr>
          <p:nvPr/>
        </p:nvPicPr>
        <p:blipFill>
          <a:blip r:embed="rId3"/>
          <a:stretch>
            <a:fillRect/>
          </a:stretch>
        </p:blipFill>
        <p:spPr>
          <a:xfrm>
            <a:off x="4880919" y="2578100"/>
            <a:ext cx="4940300" cy="3530600"/>
          </a:xfrm>
          <a:prstGeom prst="rect">
            <a:avLst/>
          </a:prstGeom>
        </p:spPr>
      </p:pic>
    </p:spTree>
    <p:extLst>
      <p:ext uri="{BB962C8B-B14F-4D97-AF65-F5344CB8AC3E}">
        <p14:creationId xmlns:p14="http://schemas.microsoft.com/office/powerpoint/2010/main" val="273017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2D21-5BB6-4EB2-BAC3-B8717878F274}"/>
              </a:ext>
            </a:extLst>
          </p:cNvPr>
          <p:cNvSpPr>
            <a:spLocks noGrp="1"/>
          </p:cNvSpPr>
          <p:nvPr>
            <p:ph type="title"/>
          </p:nvPr>
        </p:nvSpPr>
        <p:spPr/>
        <p:txBody>
          <a:bodyPr/>
          <a:lstStyle/>
          <a:p>
            <a:r>
              <a:rPr lang="en-US" dirty="0"/>
              <a:t>Linearity Assumption: Linear Rainbow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55763C-FE61-4485-BEBA-A1EDD14143DA}"/>
                  </a:ext>
                </a:extLst>
              </p:cNvPr>
              <p:cNvSpPr>
                <a:spLocks noGrp="1"/>
              </p:cNvSpPr>
              <p:nvPr>
                <p:ph idx="1"/>
              </p:nvPr>
            </p:nvSpPr>
            <p:spPr>
              <a:xfrm>
                <a:off x="457200" y="1786691"/>
                <a:ext cx="4423719" cy="5352638"/>
              </a:xfrm>
            </p:spPr>
            <p:txBody>
              <a:bodyPr>
                <a:normAutofit fontScale="92500" lnSpcReduction="20000"/>
              </a:bodyPr>
              <a:lstStyle/>
              <a:p>
                <a:r>
                  <a:rPr lang="en-US" dirty="0"/>
                  <a:t>This uses statistical significance to find if data is linear</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model fit will be the same for both the full fit and the central subset of the data</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𝐴</m:t>
                        </m:r>
                      </m:sub>
                    </m:sSub>
                  </m:oMath>
                </a14:m>
                <a:r>
                  <a:rPr lang="en-US" dirty="0"/>
                  <a:t>: the fits are different between the full fit and central subset</a:t>
                </a:r>
              </a:p>
              <a:p>
                <a:pPr lvl="1"/>
                <a:r>
                  <a:rPr lang="en-US" dirty="0"/>
                  <a:t>Assume: the residuals are homoscedastic (assumption five of linear regression)</a:t>
                </a:r>
              </a:p>
              <a:p>
                <a:r>
                  <a:rPr lang="en-US" dirty="0"/>
                  <a:t>We define the central subset as the data that sits one standard deviation from the mean </a:t>
                </a:r>
              </a:p>
              <a:p>
                <a:r>
                  <a:rPr lang="en-US" dirty="0"/>
                  <a:t>In Image 1 the data is clear non-linear and has 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of 0.62</a:t>
                </a:r>
              </a:p>
              <a:p>
                <a:pPr lvl="1"/>
                <a:r>
                  <a:rPr lang="en-US" dirty="0"/>
                  <a:t>We then “zoom in” on the central subset and run another regression and calculate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again</a:t>
                </a:r>
              </a:p>
              <a:p>
                <a:pPr lvl="1"/>
                <a:r>
                  <a:rPr lang="en-US" dirty="0"/>
                  <a:t>If the model fit improves “significantly” than we could reject the null in favor of the alternative</a:t>
                </a:r>
              </a:p>
              <a:p>
                <a:r>
                  <a:rPr lang="en-US" dirty="0"/>
                  <a:t>We would expect that if a relationship was truly linear there would not be a significant difference between the central subset and the full sample </a:t>
                </a:r>
              </a:p>
              <a:p>
                <a:r>
                  <a:rPr lang="en-US" dirty="0"/>
                  <a:t>This returns a tuple where the first element is the f-statistic and the second is the p-value</a:t>
                </a:r>
              </a:p>
              <a:p>
                <a:pPr lvl="1"/>
                <a:r>
                  <a:rPr lang="en-US" dirty="0"/>
                  <a:t>Ignore the f-stat for now </a:t>
                </a:r>
              </a:p>
              <a:p>
                <a:pPr lvl="1"/>
                <a:r>
                  <a:rPr lang="en-US" dirty="0"/>
                  <a:t>If p-value is &lt;0.05 than we can consider this result statistically significant</a:t>
                </a:r>
              </a:p>
            </p:txBody>
          </p:sp>
        </mc:Choice>
        <mc:Fallback xmlns="">
          <p:sp>
            <p:nvSpPr>
              <p:cNvPr id="3" name="Content Placeholder 2">
                <a:extLst>
                  <a:ext uri="{FF2B5EF4-FFF2-40B4-BE49-F238E27FC236}">
                    <a16:creationId xmlns:a16="http://schemas.microsoft.com/office/drawing/2014/main" id="{DB55763C-FE61-4485-BEBA-A1EDD14143DA}"/>
                  </a:ext>
                </a:extLst>
              </p:cNvPr>
              <p:cNvSpPr>
                <a:spLocks noGrp="1" noRot="1" noChangeAspect="1" noMove="1" noResize="1" noEditPoints="1" noAdjustHandles="1" noChangeArrowheads="1" noChangeShapeType="1" noTextEdit="1"/>
              </p:cNvSpPr>
              <p:nvPr>
                <p:ph idx="1"/>
              </p:nvPr>
            </p:nvSpPr>
            <p:spPr>
              <a:xfrm>
                <a:off x="457200" y="1786691"/>
                <a:ext cx="4423719" cy="5352638"/>
              </a:xfrm>
              <a:blipFill>
                <a:blip r:embed="rId2"/>
                <a:stretch>
                  <a:fillRect t="-1025" r="-138"/>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2B8506A-891F-4E12-A472-4AB36ADA20EC}"/>
              </a:ext>
            </a:extLst>
          </p:cNvPr>
          <p:cNvSpPr>
            <a:spLocks noGrp="1"/>
          </p:cNvSpPr>
          <p:nvPr>
            <p:ph type="body" sz="quarter" idx="13"/>
          </p:nvPr>
        </p:nvSpPr>
        <p:spPr/>
        <p:txBody>
          <a:bodyPr/>
          <a:lstStyle/>
          <a:p>
            <a:r>
              <a:rPr lang="en-US" dirty="0"/>
              <a:t>SIMPLE STATISTICAL TEST USED TO FIND IF THE CENTAL DATA IS LINEAR IN NATURE</a:t>
            </a:r>
          </a:p>
        </p:txBody>
      </p:sp>
      <p:sp>
        <p:nvSpPr>
          <p:cNvPr id="6" name="Date Placeholder 5">
            <a:extLst>
              <a:ext uri="{FF2B5EF4-FFF2-40B4-BE49-F238E27FC236}">
                <a16:creationId xmlns:a16="http://schemas.microsoft.com/office/drawing/2014/main" id="{CA9DDB01-D1ED-455F-8F1B-02D26B229496}"/>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2C1EB3AE-875C-4167-A04D-1B42168C6FB0}"/>
              </a:ext>
            </a:extLst>
          </p:cNvPr>
          <p:cNvSpPr>
            <a:spLocks noGrp="1"/>
          </p:cNvSpPr>
          <p:nvPr>
            <p:ph type="sldNum" sz="quarter" idx="17"/>
          </p:nvPr>
        </p:nvSpPr>
        <p:spPr/>
        <p:txBody>
          <a:bodyPr/>
          <a:lstStyle/>
          <a:p>
            <a:fld id="{22331785-045B-4B11-B148-1077469B9C9F}" type="slidenum">
              <a:rPr lang="en-US" smtClean="0">
                <a:uFillTx/>
              </a:rPr>
              <a:pPr/>
              <a:t>13</a:t>
            </a:fld>
            <a:endParaRPr lang="en-US" dirty="0">
              <a:uFillTx/>
            </a:endParaRPr>
          </a:p>
        </p:txBody>
      </p:sp>
      <p:pic>
        <p:nvPicPr>
          <p:cNvPr id="7" name="Picture 6">
            <a:extLst>
              <a:ext uri="{FF2B5EF4-FFF2-40B4-BE49-F238E27FC236}">
                <a16:creationId xmlns:a16="http://schemas.microsoft.com/office/drawing/2014/main" id="{607892C2-7B7C-8E49-9B78-8917B847261C}"/>
              </a:ext>
            </a:extLst>
          </p:cNvPr>
          <p:cNvPicPr>
            <a:picLocks noChangeAspect="1"/>
          </p:cNvPicPr>
          <p:nvPr/>
        </p:nvPicPr>
        <p:blipFill>
          <a:blip r:embed="rId3"/>
          <a:stretch>
            <a:fillRect/>
          </a:stretch>
        </p:blipFill>
        <p:spPr>
          <a:xfrm>
            <a:off x="4844772" y="1786691"/>
            <a:ext cx="5086631" cy="1996818"/>
          </a:xfrm>
          <a:prstGeom prst="rect">
            <a:avLst/>
          </a:prstGeom>
        </p:spPr>
      </p:pic>
      <p:cxnSp>
        <p:nvCxnSpPr>
          <p:cNvPr id="10" name="Straight Arrow Connector 9">
            <a:extLst>
              <a:ext uri="{FF2B5EF4-FFF2-40B4-BE49-F238E27FC236}">
                <a16:creationId xmlns:a16="http://schemas.microsoft.com/office/drawing/2014/main" id="{F3C6F341-94A0-3C40-B324-F4BE55098272}"/>
              </a:ext>
            </a:extLst>
          </p:cNvPr>
          <p:cNvCxnSpPr>
            <a:cxnSpLocks/>
          </p:cNvCxnSpPr>
          <p:nvPr/>
        </p:nvCxnSpPr>
        <p:spPr>
          <a:xfrm flipV="1">
            <a:off x="5957455" y="3783511"/>
            <a:ext cx="110836" cy="428880"/>
          </a:xfrm>
          <a:prstGeom prst="straightConnector1">
            <a:avLst/>
          </a:prstGeom>
          <a:ln w="28575">
            <a:tailEnd type="triangle"/>
          </a:ln>
        </p:spPr>
        <p:style>
          <a:lnRef idx="1">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DF393CB-A2A4-DB43-8F9D-6CED04875F62}"/>
              </a:ext>
            </a:extLst>
          </p:cNvPr>
          <p:cNvCxnSpPr>
            <a:cxnSpLocks/>
          </p:cNvCxnSpPr>
          <p:nvPr/>
        </p:nvCxnSpPr>
        <p:spPr>
          <a:xfrm flipH="1" flipV="1">
            <a:off x="7719179" y="3783509"/>
            <a:ext cx="187112" cy="428882"/>
          </a:xfrm>
          <a:prstGeom prst="straightConnector1">
            <a:avLst/>
          </a:prstGeom>
          <a:ln w="28575">
            <a:tailEnd type="triangle"/>
          </a:ln>
        </p:spPr>
        <p:style>
          <a:lnRef idx="1">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B60A06ED-BEE5-594D-AFA4-ADF8578E8C32}"/>
              </a:ext>
            </a:extLst>
          </p:cNvPr>
          <p:cNvSpPr/>
          <p:nvPr/>
        </p:nvSpPr>
        <p:spPr>
          <a:xfrm>
            <a:off x="5308218" y="5418300"/>
            <a:ext cx="4336473" cy="1136073"/>
          </a:xfrm>
          <a:prstGeom prst="roundRect">
            <a:avLst/>
          </a:prstGeom>
          <a:noFill/>
          <a:ln w="381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C60083-5C4C-5D4F-9E0A-0FA5DD80F04F}"/>
              </a:ext>
            </a:extLst>
          </p:cNvPr>
          <p:cNvSpPr txBox="1"/>
          <p:nvPr/>
        </p:nvSpPr>
        <p:spPr>
          <a:xfrm>
            <a:off x="5419711" y="4240763"/>
            <a:ext cx="1034001" cy="369332"/>
          </a:xfrm>
          <a:prstGeom prst="rect">
            <a:avLst/>
          </a:prstGeom>
        </p:spPr>
        <p:txBody>
          <a:bodyPr wrap="none" rtlCol="0">
            <a:spAutoFit/>
          </a:bodyPr>
          <a:lstStyle/>
          <a:p>
            <a:r>
              <a:rPr lang="en-US" dirty="0"/>
              <a:t>f-statistic</a:t>
            </a:r>
          </a:p>
        </p:txBody>
      </p:sp>
      <p:sp>
        <p:nvSpPr>
          <p:cNvPr id="21" name="TextBox 20">
            <a:extLst>
              <a:ext uri="{FF2B5EF4-FFF2-40B4-BE49-F238E27FC236}">
                <a16:creationId xmlns:a16="http://schemas.microsoft.com/office/drawing/2014/main" id="{AEE518A5-75E0-374E-921E-480517A4A812}"/>
              </a:ext>
            </a:extLst>
          </p:cNvPr>
          <p:cNvSpPr txBox="1"/>
          <p:nvPr/>
        </p:nvSpPr>
        <p:spPr>
          <a:xfrm>
            <a:off x="7476455" y="4232622"/>
            <a:ext cx="876522" cy="369332"/>
          </a:xfrm>
          <a:prstGeom prst="rect">
            <a:avLst/>
          </a:prstGeom>
        </p:spPr>
        <p:txBody>
          <a:bodyPr wrap="none" rtlCol="0">
            <a:spAutoFit/>
          </a:bodyPr>
          <a:lstStyle/>
          <a:p>
            <a:r>
              <a:rPr lang="en-US" dirty="0"/>
              <a:t>p-value</a:t>
            </a:r>
          </a:p>
        </p:txBody>
      </p:sp>
      <p:sp>
        <p:nvSpPr>
          <p:cNvPr id="22" name="TextBox 21">
            <a:extLst>
              <a:ext uri="{FF2B5EF4-FFF2-40B4-BE49-F238E27FC236}">
                <a16:creationId xmlns:a16="http://schemas.microsoft.com/office/drawing/2014/main" id="{BD563414-C16E-9C42-8921-20876DFC9F4F}"/>
              </a:ext>
            </a:extLst>
          </p:cNvPr>
          <p:cNvSpPr txBox="1"/>
          <p:nvPr/>
        </p:nvSpPr>
        <p:spPr>
          <a:xfrm>
            <a:off x="5308218" y="5693948"/>
            <a:ext cx="4336473" cy="584775"/>
          </a:xfrm>
          <a:prstGeom prst="rect">
            <a:avLst/>
          </a:prstGeom>
        </p:spPr>
        <p:txBody>
          <a:bodyPr wrap="square" rtlCol="0">
            <a:spAutoFit/>
          </a:bodyPr>
          <a:lstStyle/>
          <a:p>
            <a:pPr algn="ctr"/>
            <a:r>
              <a:rPr lang="en-US" sz="1600" dirty="0"/>
              <a:t>In the </a:t>
            </a:r>
            <a:r>
              <a:rPr lang="en-US" sz="1600" dirty="0" err="1"/>
              <a:t>statsmodels</a:t>
            </a:r>
            <a:r>
              <a:rPr lang="en-US" sz="1600" dirty="0"/>
              <a:t> we have to add a constant manually which is automatically done in </a:t>
            </a:r>
            <a:r>
              <a:rPr lang="en-US" sz="1600" dirty="0" err="1"/>
              <a:t>scikit</a:t>
            </a:r>
            <a:endParaRPr lang="en-US" sz="1600" dirty="0"/>
          </a:p>
        </p:txBody>
      </p:sp>
    </p:spTree>
    <p:extLst>
      <p:ext uri="{BB962C8B-B14F-4D97-AF65-F5344CB8AC3E}">
        <p14:creationId xmlns:p14="http://schemas.microsoft.com/office/powerpoint/2010/main" val="365255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4568-8ED4-4339-836B-A7A521153180}"/>
              </a:ext>
            </a:extLst>
          </p:cNvPr>
          <p:cNvSpPr>
            <a:spLocks noGrp="1"/>
          </p:cNvSpPr>
          <p:nvPr>
            <p:ph type="title"/>
          </p:nvPr>
        </p:nvSpPr>
        <p:spPr/>
        <p:txBody>
          <a:bodyPr/>
          <a:lstStyle/>
          <a:p>
            <a:r>
              <a:rPr lang="en-US" dirty="0"/>
              <a:t>Linearity Assumption: Correlation</a:t>
            </a:r>
          </a:p>
        </p:txBody>
      </p:sp>
      <p:sp>
        <p:nvSpPr>
          <p:cNvPr id="3" name="Content Placeholder 2">
            <a:extLst>
              <a:ext uri="{FF2B5EF4-FFF2-40B4-BE49-F238E27FC236}">
                <a16:creationId xmlns:a16="http://schemas.microsoft.com/office/drawing/2014/main" id="{7E3862AE-2882-4190-9E34-0C381BC242EE}"/>
              </a:ext>
            </a:extLst>
          </p:cNvPr>
          <p:cNvSpPr>
            <a:spLocks noGrp="1"/>
          </p:cNvSpPr>
          <p:nvPr>
            <p:ph idx="1"/>
          </p:nvPr>
        </p:nvSpPr>
        <p:spPr/>
        <p:txBody>
          <a:bodyPr/>
          <a:lstStyle/>
          <a:p>
            <a:r>
              <a:rPr lang="en-US" dirty="0"/>
              <a:t>The LR test examined the sample data that we provided with the central subset</a:t>
            </a:r>
          </a:p>
          <a:p>
            <a:r>
              <a:rPr lang="en-US" dirty="0"/>
              <a:t>Now we will use Pearson Correlation to see if there is a linear relationship within the data</a:t>
            </a:r>
          </a:p>
          <a:p>
            <a:pPr lvl="1"/>
            <a:r>
              <a:rPr lang="en-US" dirty="0"/>
              <a:t>We assume (hopefully verify) that the data is normally distributed </a:t>
            </a:r>
          </a:p>
          <a:p>
            <a:pPr lvl="2"/>
            <a:r>
              <a:rPr lang="en-US" dirty="0"/>
              <a:t>Though this assumption is only relevant for the p-value calculation</a:t>
            </a:r>
          </a:p>
          <a:p>
            <a:pPr lvl="1"/>
            <a:r>
              <a:rPr lang="en-US" dirty="0"/>
              <a:t>Returns a value between -1 and +1 with 0 being no correlation </a:t>
            </a:r>
          </a:p>
          <a:p>
            <a:pPr lvl="1"/>
            <a:r>
              <a:rPr lang="en-US" dirty="0"/>
              <a:t>The closer that the absolute value of the correlation coefficient is to 1 the stronger the linear relationship </a:t>
            </a:r>
          </a:p>
          <a:p>
            <a:r>
              <a:rPr lang="en-US" dirty="0"/>
              <a:t>There are alternatives to Pearson which will learn but this is the most basic </a:t>
            </a:r>
          </a:p>
          <a:p>
            <a:r>
              <a:rPr lang="en-US" dirty="0"/>
              <a:t>Pearson data is also assumed to be continuous but we will learn more about this later</a:t>
            </a:r>
          </a:p>
        </p:txBody>
      </p:sp>
      <p:sp>
        <p:nvSpPr>
          <p:cNvPr id="5" name="Text Placeholder 4">
            <a:extLst>
              <a:ext uri="{FF2B5EF4-FFF2-40B4-BE49-F238E27FC236}">
                <a16:creationId xmlns:a16="http://schemas.microsoft.com/office/drawing/2014/main" id="{58620062-75CF-4213-A9D1-9F83CF3549A2}"/>
              </a:ext>
            </a:extLst>
          </p:cNvPr>
          <p:cNvSpPr>
            <a:spLocks noGrp="1"/>
          </p:cNvSpPr>
          <p:nvPr>
            <p:ph type="body" sz="quarter" idx="13"/>
          </p:nvPr>
        </p:nvSpPr>
        <p:spPr/>
        <p:txBody>
          <a:bodyPr/>
          <a:lstStyle/>
          <a:p>
            <a:r>
              <a:rPr lang="en-US" dirty="0"/>
              <a:t>ANOTHER STATISTICAL TEST FOR LINEARITY</a:t>
            </a:r>
          </a:p>
        </p:txBody>
      </p:sp>
      <p:sp>
        <p:nvSpPr>
          <p:cNvPr id="6" name="Date Placeholder 5">
            <a:extLst>
              <a:ext uri="{FF2B5EF4-FFF2-40B4-BE49-F238E27FC236}">
                <a16:creationId xmlns:a16="http://schemas.microsoft.com/office/drawing/2014/main" id="{CA2E3B0D-DE63-4494-915D-D62581D72441}"/>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AA198AB8-BC18-465C-8063-21FAF95AC2AE}"/>
              </a:ext>
            </a:extLst>
          </p:cNvPr>
          <p:cNvSpPr>
            <a:spLocks noGrp="1"/>
          </p:cNvSpPr>
          <p:nvPr>
            <p:ph type="sldNum" sz="quarter" idx="17"/>
          </p:nvPr>
        </p:nvSpPr>
        <p:spPr/>
        <p:txBody>
          <a:bodyPr/>
          <a:lstStyle/>
          <a:p>
            <a:fld id="{22331785-045B-4B11-B148-1077469B9C9F}" type="slidenum">
              <a:rPr lang="en-US" smtClean="0">
                <a:uFillTx/>
              </a:rPr>
              <a:pPr/>
              <a:t>14</a:t>
            </a:fld>
            <a:endParaRPr lang="en-US" dirty="0">
              <a:uFillTx/>
            </a:endParaRPr>
          </a:p>
        </p:txBody>
      </p:sp>
      <p:pic>
        <p:nvPicPr>
          <p:cNvPr id="4" name="Picture 3">
            <a:extLst>
              <a:ext uri="{FF2B5EF4-FFF2-40B4-BE49-F238E27FC236}">
                <a16:creationId xmlns:a16="http://schemas.microsoft.com/office/drawing/2014/main" id="{638E2EDE-1B63-D343-ACE4-DB586055E9E4}"/>
              </a:ext>
            </a:extLst>
          </p:cNvPr>
          <p:cNvPicPr>
            <a:picLocks noChangeAspect="1"/>
          </p:cNvPicPr>
          <p:nvPr/>
        </p:nvPicPr>
        <p:blipFill>
          <a:blip r:embed="rId2"/>
          <a:stretch>
            <a:fillRect/>
          </a:stretch>
        </p:blipFill>
        <p:spPr>
          <a:xfrm>
            <a:off x="4756227" y="1686006"/>
            <a:ext cx="5177481" cy="1512661"/>
          </a:xfrm>
          <a:prstGeom prst="rect">
            <a:avLst/>
          </a:prstGeom>
        </p:spPr>
      </p:pic>
      <p:cxnSp>
        <p:nvCxnSpPr>
          <p:cNvPr id="9" name="Straight Arrow Connector 8">
            <a:extLst>
              <a:ext uri="{FF2B5EF4-FFF2-40B4-BE49-F238E27FC236}">
                <a16:creationId xmlns:a16="http://schemas.microsoft.com/office/drawing/2014/main" id="{04CE635E-1C0B-BD4B-B384-1414B31012A0}"/>
              </a:ext>
            </a:extLst>
          </p:cNvPr>
          <p:cNvCxnSpPr>
            <a:cxnSpLocks/>
          </p:cNvCxnSpPr>
          <p:nvPr/>
        </p:nvCxnSpPr>
        <p:spPr>
          <a:xfrm flipV="1">
            <a:off x="5818910" y="3198669"/>
            <a:ext cx="110836" cy="428880"/>
          </a:xfrm>
          <a:prstGeom prst="straightConnector1">
            <a:avLst/>
          </a:prstGeom>
          <a:ln w="28575">
            <a:tailEnd type="triangle"/>
          </a:ln>
        </p:spPr>
        <p:style>
          <a:lnRef idx="1">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3C06F4-63EB-CE4A-98B5-0D03D716DC47}"/>
              </a:ext>
            </a:extLst>
          </p:cNvPr>
          <p:cNvCxnSpPr>
            <a:cxnSpLocks/>
          </p:cNvCxnSpPr>
          <p:nvPr/>
        </p:nvCxnSpPr>
        <p:spPr>
          <a:xfrm flipH="1" flipV="1">
            <a:off x="7580634" y="3198667"/>
            <a:ext cx="187112" cy="428882"/>
          </a:xfrm>
          <a:prstGeom prst="straightConnector1">
            <a:avLst/>
          </a:prstGeom>
          <a:ln w="28575">
            <a:tailEnd type="triangle"/>
          </a:ln>
        </p:spPr>
        <p:style>
          <a:lnRef idx="1">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173DB67-3BE0-2B48-A1CB-9CF3EF05C647}"/>
              </a:ext>
            </a:extLst>
          </p:cNvPr>
          <p:cNvSpPr txBox="1"/>
          <p:nvPr/>
        </p:nvSpPr>
        <p:spPr>
          <a:xfrm>
            <a:off x="5281166" y="3655921"/>
            <a:ext cx="1209947" cy="369332"/>
          </a:xfrm>
          <a:prstGeom prst="rect">
            <a:avLst/>
          </a:prstGeom>
        </p:spPr>
        <p:txBody>
          <a:bodyPr wrap="none" rtlCol="0">
            <a:spAutoFit/>
          </a:bodyPr>
          <a:lstStyle/>
          <a:p>
            <a:r>
              <a:rPr lang="en-US" dirty="0"/>
              <a:t>correlation</a:t>
            </a:r>
          </a:p>
        </p:txBody>
      </p:sp>
      <p:sp>
        <p:nvSpPr>
          <p:cNvPr id="12" name="TextBox 11">
            <a:extLst>
              <a:ext uri="{FF2B5EF4-FFF2-40B4-BE49-F238E27FC236}">
                <a16:creationId xmlns:a16="http://schemas.microsoft.com/office/drawing/2014/main" id="{84E87DB5-A1DD-7548-A518-CD79A346B8A5}"/>
              </a:ext>
            </a:extLst>
          </p:cNvPr>
          <p:cNvSpPr txBox="1"/>
          <p:nvPr/>
        </p:nvSpPr>
        <p:spPr>
          <a:xfrm>
            <a:off x="7337910" y="3647780"/>
            <a:ext cx="876522" cy="369332"/>
          </a:xfrm>
          <a:prstGeom prst="rect">
            <a:avLst/>
          </a:prstGeom>
        </p:spPr>
        <p:txBody>
          <a:bodyPr wrap="none" rtlCol="0">
            <a:spAutoFit/>
          </a:bodyPr>
          <a:lstStyle/>
          <a:p>
            <a:r>
              <a:rPr lang="en-US" dirty="0"/>
              <a:t>p-value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B6C09C-CC11-C741-B627-DA0FF5CF5D77}"/>
                  </a:ext>
                </a:extLst>
              </p:cNvPr>
              <p:cNvSpPr txBox="1"/>
              <p:nvPr/>
            </p:nvSpPr>
            <p:spPr>
              <a:xfrm>
                <a:off x="5770782" y="4955092"/>
                <a:ext cx="3134255" cy="922176"/>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𝑦</m:t>
                                      </m:r>
                                    </m:sub>
                                  </m:sSub>
                                </m:e>
                              </m:d>
                            </m:e>
                          </m:nary>
                        </m:num>
                        <m:den>
                          <m:rad>
                            <m:radPr>
                              <m:degHide m:val="on"/>
                              <m:ctrlPr>
                                <a:rPr lang="en-US" b="0" i="1" smtClean="0">
                                  <a:latin typeface="Cambria Math" panose="02040503050406030204" pitchFamily="18" charset="0"/>
                                </a:rPr>
                              </m:ctrlPr>
                            </m:radPr>
                            <m:deg/>
                            <m:e>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𝑥</m:t>
                                              </m:r>
                                            </m:sub>
                                          </m:sSub>
                                        </m:e>
                                      </m:d>
                                    </m:e>
                                    <m:sup>
                                      <m:r>
                                        <a:rPr lang="en-US" b="0" i="1" smtClean="0">
                                          <a:latin typeface="Cambria Math" panose="02040503050406030204" pitchFamily="18" charset="0"/>
                                        </a:rPr>
                                        <m:t>2</m:t>
                                      </m:r>
                                    </m:sup>
                                  </m:sSup>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𝑦</m:t>
                                                  </m:r>
                                                </m:sub>
                                              </m:sSub>
                                            </m:e>
                                          </m:d>
                                        </m:e>
                                        <m:sup>
                                          <m:r>
                                            <a:rPr lang="en-US" b="0" i="1" smtClean="0">
                                              <a:latin typeface="Cambria Math" panose="02040503050406030204" pitchFamily="18" charset="0"/>
                                            </a:rPr>
                                            <m:t>2</m:t>
                                          </m:r>
                                        </m:sup>
                                      </m:sSup>
                                    </m:e>
                                  </m:nary>
                                </m:e>
                              </m:nary>
                            </m:e>
                          </m:rad>
                        </m:den>
                      </m:f>
                    </m:oMath>
                  </m:oMathPara>
                </a14:m>
                <a:endParaRPr lang="en-US" dirty="0"/>
              </a:p>
            </p:txBody>
          </p:sp>
        </mc:Choice>
        <mc:Fallback xmlns="">
          <p:sp>
            <p:nvSpPr>
              <p:cNvPr id="13" name="TextBox 12">
                <a:extLst>
                  <a:ext uri="{FF2B5EF4-FFF2-40B4-BE49-F238E27FC236}">
                    <a16:creationId xmlns:a16="http://schemas.microsoft.com/office/drawing/2014/main" id="{FAB6C09C-CC11-C741-B627-DA0FF5CF5D77}"/>
                  </a:ext>
                </a:extLst>
              </p:cNvPr>
              <p:cNvSpPr txBox="1">
                <a:spLocks noRot="1" noChangeAspect="1" noMove="1" noResize="1" noEditPoints="1" noAdjustHandles="1" noChangeArrowheads="1" noChangeShapeType="1" noTextEdit="1"/>
              </p:cNvSpPr>
              <p:nvPr/>
            </p:nvSpPr>
            <p:spPr>
              <a:xfrm>
                <a:off x="5770782" y="4955092"/>
                <a:ext cx="3134255" cy="922176"/>
              </a:xfrm>
              <a:prstGeom prst="rect">
                <a:avLst/>
              </a:prstGeom>
              <a:blipFill>
                <a:blip r:embed="rId3"/>
                <a:stretch>
                  <a:fillRect t="-45946" b="-60811"/>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60D320C5-932B-954F-A590-A56549293C98}"/>
              </a:ext>
            </a:extLst>
          </p:cNvPr>
          <p:cNvSpPr/>
          <p:nvPr/>
        </p:nvSpPr>
        <p:spPr>
          <a:xfrm>
            <a:off x="5527964" y="4752109"/>
            <a:ext cx="3686656" cy="1316182"/>
          </a:xfrm>
          <a:prstGeom prst="rect">
            <a:avLst/>
          </a:prstGeom>
          <a:noFill/>
          <a:ln w="28575"/>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45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4421-A6B9-714D-9C8A-B70306AB4A4A}"/>
              </a:ext>
            </a:extLst>
          </p:cNvPr>
          <p:cNvSpPr>
            <a:spLocks noGrp="1"/>
          </p:cNvSpPr>
          <p:nvPr>
            <p:ph type="title"/>
          </p:nvPr>
        </p:nvSpPr>
        <p:spPr/>
        <p:txBody>
          <a:bodyPr/>
          <a:lstStyle/>
          <a:p>
            <a:r>
              <a:rPr lang="en-US" dirty="0"/>
              <a:t>Multivariate Normality</a:t>
            </a:r>
          </a:p>
        </p:txBody>
      </p:sp>
      <p:sp>
        <p:nvSpPr>
          <p:cNvPr id="3" name="Content Placeholder 2">
            <a:extLst>
              <a:ext uri="{FF2B5EF4-FFF2-40B4-BE49-F238E27FC236}">
                <a16:creationId xmlns:a16="http://schemas.microsoft.com/office/drawing/2014/main" id="{D7D236D9-1771-014B-A17F-D3873969B615}"/>
              </a:ext>
            </a:extLst>
          </p:cNvPr>
          <p:cNvSpPr>
            <a:spLocks noGrp="1"/>
          </p:cNvSpPr>
          <p:nvPr>
            <p:ph idx="1"/>
          </p:nvPr>
        </p:nvSpPr>
        <p:spPr/>
        <p:txBody>
          <a:bodyPr/>
          <a:lstStyle/>
          <a:p>
            <a:r>
              <a:rPr lang="en-US" dirty="0"/>
              <a:t>Multivariate normality means that the residuals of a model are normally distributed</a:t>
            </a:r>
          </a:p>
          <a:p>
            <a:r>
              <a:rPr lang="en-US" dirty="0"/>
              <a:t>This test is run once you have a model because you need residuals </a:t>
            </a:r>
          </a:p>
          <a:p>
            <a:r>
              <a:rPr lang="en-US" dirty="0"/>
              <a:t>Multivariate normality derives from the variables themselves being normally distributed</a:t>
            </a:r>
          </a:p>
          <a:p>
            <a:pPr lvl="1"/>
            <a:r>
              <a:rPr lang="en-US" dirty="0"/>
              <a:t>If you take a linear combination of variables (non-dichotomous) we expect the new distribution to be normal as well </a:t>
            </a:r>
          </a:p>
          <a:p>
            <a:pPr lvl="1"/>
            <a:r>
              <a:rPr lang="en-US" dirty="0"/>
              <a:t>We can say for the residuals of the model that they should be normally distributed (non-dichotomous) </a:t>
            </a:r>
          </a:p>
          <a:p>
            <a:r>
              <a:rPr lang="en-US" dirty="0"/>
              <a:t>Ways to test: </a:t>
            </a:r>
          </a:p>
          <a:p>
            <a:pPr lvl="1"/>
            <a:r>
              <a:rPr lang="en-US" dirty="0"/>
              <a:t>Scatterplot: simply graph points together to see if there is any collinearity </a:t>
            </a:r>
          </a:p>
          <a:p>
            <a:pPr lvl="1"/>
            <a:r>
              <a:rPr lang="en-US" dirty="0"/>
              <a:t>VIF: statistical test used</a:t>
            </a:r>
          </a:p>
        </p:txBody>
      </p:sp>
      <p:sp>
        <p:nvSpPr>
          <p:cNvPr id="5" name="Text Placeholder 4">
            <a:extLst>
              <a:ext uri="{FF2B5EF4-FFF2-40B4-BE49-F238E27FC236}">
                <a16:creationId xmlns:a16="http://schemas.microsoft.com/office/drawing/2014/main" id="{2E7E8CB2-0711-CF46-A8FF-1573DF117965}"/>
              </a:ext>
            </a:extLst>
          </p:cNvPr>
          <p:cNvSpPr>
            <a:spLocks noGrp="1"/>
          </p:cNvSpPr>
          <p:nvPr>
            <p:ph type="body" sz="quarter" idx="13"/>
          </p:nvPr>
        </p:nvSpPr>
        <p:spPr/>
        <p:txBody>
          <a:bodyPr/>
          <a:lstStyle/>
          <a:p>
            <a:r>
              <a:rPr lang="en-US" dirty="0"/>
              <a:t>ASSUMPTION THAT THE RESIDUALS ARE NORMALLY DISTRIBUTED</a:t>
            </a:r>
          </a:p>
        </p:txBody>
      </p:sp>
      <p:sp>
        <p:nvSpPr>
          <p:cNvPr id="6" name="Date Placeholder 5">
            <a:extLst>
              <a:ext uri="{FF2B5EF4-FFF2-40B4-BE49-F238E27FC236}">
                <a16:creationId xmlns:a16="http://schemas.microsoft.com/office/drawing/2014/main" id="{B03CF0ED-5435-F849-AB90-95A4A5ADB29C}"/>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DDB059B4-F5D1-6941-8BED-71F37C6DDE21}"/>
              </a:ext>
            </a:extLst>
          </p:cNvPr>
          <p:cNvSpPr>
            <a:spLocks noGrp="1"/>
          </p:cNvSpPr>
          <p:nvPr>
            <p:ph type="sldNum" sz="quarter" idx="17"/>
          </p:nvPr>
        </p:nvSpPr>
        <p:spPr/>
        <p:txBody>
          <a:bodyPr/>
          <a:lstStyle/>
          <a:p>
            <a:fld id="{22331785-045B-4B11-B148-1077469B9C9F}" type="slidenum">
              <a:rPr lang="en-US" smtClean="0">
                <a:uFillTx/>
              </a:rPr>
              <a:pPr/>
              <a:t>15</a:t>
            </a:fld>
            <a:endParaRPr lang="en-US" dirty="0">
              <a:uFillTx/>
            </a:endParaRPr>
          </a:p>
        </p:txBody>
      </p:sp>
      <p:pic>
        <p:nvPicPr>
          <p:cNvPr id="9" name="Picture 8">
            <a:extLst>
              <a:ext uri="{FF2B5EF4-FFF2-40B4-BE49-F238E27FC236}">
                <a16:creationId xmlns:a16="http://schemas.microsoft.com/office/drawing/2014/main" id="{1C004807-C7E6-4B4F-9EA0-C7C6E478269C}"/>
              </a:ext>
            </a:extLst>
          </p:cNvPr>
          <p:cNvPicPr>
            <a:picLocks noChangeAspect="1"/>
          </p:cNvPicPr>
          <p:nvPr/>
        </p:nvPicPr>
        <p:blipFill>
          <a:blip r:embed="rId2"/>
          <a:stretch>
            <a:fillRect/>
          </a:stretch>
        </p:blipFill>
        <p:spPr>
          <a:xfrm>
            <a:off x="5032857" y="1679405"/>
            <a:ext cx="4181763" cy="3155330"/>
          </a:xfrm>
          <a:prstGeom prst="rect">
            <a:avLst/>
          </a:prstGeom>
        </p:spPr>
      </p:pic>
    </p:spTree>
    <p:extLst>
      <p:ext uri="{BB962C8B-B14F-4D97-AF65-F5344CB8AC3E}">
        <p14:creationId xmlns:p14="http://schemas.microsoft.com/office/powerpoint/2010/main" val="397619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276B-52B2-1C41-803B-2A30949EE0B2}"/>
              </a:ext>
            </a:extLst>
          </p:cNvPr>
          <p:cNvSpPr>
            <a:spLocks noGrp="1"/>
          </p:cNvSpPr>
          <p:nvPr>
            <p:ph type="title"/>
          </p:nvPr>
        </p:nvSpPr>
        <p:spPr/>
        <p:txBody>
          <a:bodyPr/>
          <a:lstStyle/>
          <a:p>
            <a:r>
              <a:rPr lang="en-US" dirty="0"/>
              <a:t>Multicollinearity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C44F47-64B8-DA4C-A178-8D0293B00981}"/>
                  </a:ext>
                </a:extLst>
              </p:cNvPr>
              <p:cNvSpPr>
                <a:spLocks noGrp="1"/>
              </p:cNvSpPr>
              <p:nvPr>
                <p:ph idx="1"/>
              </p:nvPr>
            </p:nvSpPr>
            <p:spPr/>
            <p:txBody>
              <a:bodyPr/>
              <a:lstStyle/>
              <a:p>
                <a:r>
                  <a:rPr lang="en-US" dirty="0"/>
                  <a:t>Remember that multicollinearity is the existence of a high degree of correlation between to independent variables</a:t>
                </a:r>
              </a:p>
              <a:p>
                <a:r>
                  <a:rPr lang="en-US" dirty="0"/>
                  <a:t>Variance inflation factor (VIF) regresses each independent variables against the others to determine a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t>
                </a:r>
              </a:p>
              <a:p>
                <a:pPr lvl="1"/>
                <a:r>
                  <a:rPr lang="en-US" dirty="0"/>
                  <a:t>VIF starts at 1 and then increases from there</a:t>
                </a:r>
              </a:p>
              <a:p>
                <a:r>
                  <a:rPr lang="en-US" dirty="0"/>
                  <a:t>We would prefer to see VIF values below the 5 to 10 range</a:t>
                </a:r>
              </a:p>
              <a:p>
                <a:r>
                  <a:rPr lang="en-US" dirty="0"/>
                  <a:t>Allows for us to see which variables are adding the most collinearity to a model easily</a:t>
                </a:r>
              </a:p>
              <a:p>
                <a:r>
                  <a:rPr lang="en-US" dirty="0"/>
                  <a:t>Pretty simple test for collinearity and reduces the need for independently graphing each variables (which you can do)</a:t>
                </a:r>
              </a:p>
              <a:p>
                <a:pPr lvl="1"/>
                <a:r>
                  <a:rPr lang="en-US" dirty="0"/>
                  <a:t>Graphing might be preferable in cases where there are a large number of variables and you want to find the MOST collinear out of all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50C44F47-64B8-DA4C-A178-8D0293B00981}"/>
                  </a:ext>
                </a:extLst>
              </p:cNvPr>
              <p:cNvSpPr>
                <a:spLocks noGrp="1" noRot="1" noChangeAspect="1" noMove="1" noResize="1" noEditPoints="1" noAdjustHandles="1" noChangeArrowheads="1" noChangeShapeType="1" noTextEdit="1"/>
              </p:cNvSpPr>
              <p:nvPr>
                <p:ph idx="1"/>
              </p:nvPr>
            </p:nvSpPr>
            <p:spPr>
              <a:blipFill>
                <a:blip r:embed="rId2"/>
                <a:stretch>
                  <a:fillRect l="-287" t="-539" r="-114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110AA00-9116-3C43-8968-A718423DE362}"/>
              </a:ext>
            </a:extLst>
          </p:cNvPr>
          <p:cNvSpPr>
            <a:spLocks noGrp="1"/>
          </p:cNvSpPr>
          <p:nvPr>
            <p:ph type="body" sz="quarter" idx="13"/>
          </p:nvPr>
        </p:nvSpPr>
        <p:spPr/>
        <p:txBody>
          <a:bodyPr/>
          <a:lstStyle/>
          <a:p>
            <a:r>
              <a:rPr lang="en-US" dirty="0"/>
              <a:t>EASY TO CHECK USING VIF</a:t>
            </a:r>
          </a:p>
        </p:txBody>
      </p:sp>
      <p:sp>
        <p:nvSpPr>
          <p:cNvPr id="6" name="Date Placeholder 5">
            <a:extLst>
              <a:ext uri="{FF2B5EF4-FFF2-40B4-BE49-F238E27FC236}">
                <a16:creationId xmlns:a16="http://schemas.microsoft.com/office/drawing/2014/main" id="{F379FCE7-735F-CC44-A601-F9F501A41501}"/>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EE879252-D619-B344-AB12-5FD07D105A64}"/>
              </a:ext>
            </a:extLst>
          </p:cNvPr>
          <p:cNvSpPr>
            <a:spLocks noGrp="1"/>
          </p:cNvSpPr>
          <p:nvPr>
            <p:ph type="sldNum" sz="quarter" idx="17"/>
          </p:nvPr>
        </p:nvSpPr>
        <p:spPr/>
        <p:txBody>
          <a:bodyPr/>
          <a:lstStyle/>
          <a:p>
            <a:fld id="{22331785-045B-4B11-B148-1077469B9C9F}" type="slidenum">
              <a:rPr lang="en-US" smtClean="0">
                <a:uFillTx/>
              </a:rPr>
              <a:pPr/>
              <a:t>16</a:t>
            </a:fld>
            <a:endParaRPr lang="en-US" dirty="0">
              <a:uFillTx/>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9A7936-CF5E-5140-B6B0-2D99AE8BA5A1}"/>
                  </a:ext>
                </a:extLst>
              </p:cNvPr>
              <p:cNvSpPr txBox="1"/>
              <p:nvPr/>
            </p:nvSpPr>
            <p:spPr>
              <a:xfrm>
                <a:off x="6382561" y="1786146"/>
                <a:ext cx="1442638" cy="593432"/>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𝑉𝐼𝐹</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9" name="TextBox 8">
                <a:extLst>
                  <a:ext uri="{FF2B5EF4-FFF2-40B4-BE49-F238E27FC236}">
                    <a16:creationId xmlns:a16="http://schemas.microsoft.com/office/drawing/2014/main" id="{3F9A7936-CF5E-5140-B6B0-2D99AE8BA5A1}"/>
                  </a:ext>
                </a:extLst>
              </p:cNvPr>
              <p:cNvSpPr txBox="1">
                <a:spLocks noRot="1" noChangeAspect="1" noMove="1" noResize="1" noEditPoints="1" noAdjustHandles="1" noChangeArrowheads="1" noChangeShapeType="1" noTextEdit="1"/>
              </p:cNvSpPr>
              <p:nvPr/>
            </p:nvSpPr>
            <p:spPr>
              <a:xfrm>
                <a:off x="6382561" y="1786146"/>
                <a:ext cx="1442638" cy="593432"/>
              </a:xfrm>
              <a:prstGeom prst="rect">
                <a:avLst/>
              </a:prstGeom>
              <a:blipFill>
                <a:blip r:embed="rId3"/>
                <a:stretch>
                  <a:fillRect l="-3509" t="-4255" b="-851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3A01181-66A2-B34C-AD9A-3CDAF1D5DB65}"/>
              </a:ext>
            </a:extLst>
          </p:cNvPr>
          <p:cNvPicPr>
            <a:picLocks noChangeAspect="1"/>
          </p:cNvPicPr>
          <p:nvPr/>
        </p:nvPicPr>
        <p:blipFill>
          <a:blip r:embed="rId4"/>
          <a:stretch>
            <a:fillRect/>
          </a:stretch>
        </p:blipFill>
        <p:spPr>
          <a:xfrm>
            <a:off x="4655126" y="3158794"/>
            <a:ext cx="5239327" cy="909823"/>
          </a:xfrm>
          <a:prstGeom prst="rect">
            <a:avLst/>
          </a:prstGeom>
        </p:spPr>
      </p:pic>
      <p:pic>
        <p:nvPicPr>
          <p:cNvPr id="12" name="Picture 11">
            <a:extLst>
              <a:ext uri="{FF2B5EF4-FFF2-40B4-BE49-F238E27FC236}">
                <a16:creationId xmlns:a16="http://schemas.microsoft.com/office/drawing/2014/main" id="{6B901090-1A61-1347-8266-43CD8916627B}"/>
              </a:ext>
            </a:extLst>
          </p:cNvPr>
          <p:cNvPicPr>
            <a:picLocks noChangeAspect="1"/>
          </p:cNvPicPr>
          <p:nvPr/>
        </p:nvPicPr>
        <p:blipFill>
          <a:blip r:embed="rId5"/>
          <a:stretch>
            <a:fillRect/>
          </a:stretch>
        </p:blipFill>
        <p:spPr>
          <a:xfrm>
            <a:off x="6382561" y="5085120"/>
            <a:ext cx="2235200" cy="711200"/>
          </a:xfrm>
          <a:prstGeom prst="rect">
            <a:avLst/>
          </a:prstGeom>
        </p:spPr>
      </p:pic>
      <p:cxnSp>
        <p:nvCxnSpPr>
          <p:cNvPr id="13" name="Straight Arrow Connector 12">
            <a:extLst>
              <a:ext uri="{FF2B5EF4-FFF2-40B4-BE49-F238E27FC236}">
                <a16:creationId xmlns:a16="http://schemas.microsoft.com/office/drawing/2014/main" id="{DD44D20E-7D07-0F49-BDA3-624C9D72CA7D}"/>
              </a:ext>
            </a:extLst>
          </p:cNvPr>
          <p:cNvCxnSpPr>
            <a:cxnSpLocks/>
          </p:cNvCxnSpPr>
          <p:nvPr/>
        </p:nvCxnSpPr>
        <p:spPr>
          <a:xfrm>
            <a:off x="6951480" y="4211781"/>
            <a:ext cx="323309" cy="730175"/>
          </a:xfrm>
          <a:prstGeom prst="straightConnector1">
            <a:avLst/>
          </a:prstGeom>
          <a:ln w="28575">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04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8717-D079-3B45-B0B3-583EABC606F3}"/>
              </a:ext>
            </a:extLst>
          </p:cNvPr>
          <p:cNvSpPr>
            <a:spLocks noGrp="1"/>
          </p:cNvSpPr>
          <p:nvPr>
            <p:ph type="title"/>
          </p:nvPr>
        </p:nvSpPr>
        <p:spPr/>
        <p:txBody>
          <a:bodyPr/>
          <a:lstStyle/>
          <a:p>
            <a:r>
              <a:rPr lang="en-US" dirty="0"/>
              <a:t>Autocorrelation of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88A2C1-41BF-B148-A3E6-DE5A100CBD94}"/>
                  </a:ext>
                </a:extLst>
              </p:cNvPr>
              <p:cNvSpPr>
                <a:spLocks noGrp="1"/>
              </p:cNvSpPr>
              <p:nvPr>
                <p:ph idx="1"/>
              </p:nvPr>
            </p:nvSpPr>
            <p:spPr/>
            <p:txBody>
              <a:bodyPr/>
              <a:lstStyle/>
              <a:p>
                <a:r>
                  <a:rPr lang="en-US" dirty="0"/>
                  <a:t>Remember this is when we want the error terms of </a:t>
                </a:r>
                <a14:m>
                  <m:oMath xmlns:m="http://schemas.openxmlformats.org/officeDocument/2006/math">
                    <m:r>
                      <a:rPr lang="en-US" b="0" i="1" smtClean="0">
                        <a:latin typeface="Cambria Math" panose="02040503050406030204" pitchFamily="18" charset="0"/>
                      </a:rPr>
                      <m:t>𝑥</m:t>
                    </m:r>
                  </m:oMath>
                </a14:m>
                <a:r>
                  <a:rPr lang="en-US" dirty="0"/>
                  <a:t> to be independent of each other</a:t>
                </a:r>
              </a:p>
              <a:p>
                <a:r>
                  <a:rPr lang="en-US" dirty="0"/>
                  <a:t>We do not like autocorrelation because it indicates a lack of independence between variables which is a necessary assumption for many statistical tests</a:t>
                </a:r>
              </a:p>
              <a:p>
                <a:pPr lvl="1"/>
                <a:r>
                  <a:rPr lang="en-US" dirty="0"/>
                  <a:t>If there is autocorrelation between your error terms this means that there is data left unextracted</a:t>
                </a:r>
              </a:p>
              <a:p>
                <a:r>
                  <a:rPr lang="en-US" dirty="0"/>
                  <a:t>Two types of autocorrelation: </a:t>
                </a:r>
              </a:p>
              <a:p>
                <a:pPr lvl="1"/>
                <a:r>
                  <a:rPr lang="en-US" dirty="0"/>
                  <a:t>Positive: lagged values of </a:t>
                </a:r>
                <a14:m>
                  <m:oMath xmlns:m="http://schemas.openxmlformats.org/officeDocument/2006/math">
                    <m:r>
                      <a:rPr lang="en-US" i="1">
                        <a:latin typeface="Cambria Math" panose="02040503050406030204" pitchFamily="18" charset="0"/>
                      </a:rPr>
                      <m:t>𝑥</m:t>
                    </m:r>
                  </m:oMath>
                </a14:m>
                <a:r>
                  <a:rPr lang="en-US" dirty="0"/>
                  <a:t> explain current values of </a:t>
                </a:r>
                <a14:m>
                  <m:oMath xmlns:m="http://schemas.openxmlformats.org/officeDocument/2006/math">
                    <m:r>
                      <a:rPr lang="en-US" i="1">
                        <a:latin typeface="Cambria Math" panose="02040503050406030204" pitchFamily="18" charset="0"/>
                      </a:rPr>
                      <m:t>𝑥</m:t>
                    </m:r>
                  </m:oMath>
                </a14:m>
                <a:endParaRPr lang="en-US" dirty="0"/>
              </a:p>
              <a:p>
                <a:pPr lvl="1"/>
                <a:r>
                  <a:rPr lang="en-US" dirty="0"/>
                  <a:t>Negative: lagged values of </a:t>
                </a:r>
                <a14:m>
                  <m:oMath xmlns:m="http://schemas.openxmlformats.org/officeDocument/2006/math">
                    <m:r>
                      <a:rPr lang="en-US" b="0" i="1" smtClean="0">
                        <a:latin typeface="Cambria Math" panose="02040503050406030204" pitchFamily="18" charset="0"/>
                      </a:rPr>
                      <m:t>𝑥</m:t>
                    </m:r>
                  </m:oMath>
                </a14:m>
                <a:r>
                  <a:rPr lang="en-US" dirty="0"/>
                  <a:t> inversely explain current values of </a:t>
                </a:r>
                <a14:m>
                  <m:oMath xmlns:m="http://schemas.openxmlformats.org/officeDocument/2006/math">
                    <m:r>
                      <a:rPr lang="en-US" i="1">
                        <a:latin typeface="Cambria Math" panose="02040503050406030204" pitchFamily="18" charset="0"/>
                      </a:rPr>
                      <m:t>𝑥</m:t>
                    </m:r>
                  </m:oMath>
                </a14:m>
                <a:endParaRPr lang="en-US" dirty="0"/>
              </a:p>
              <a:p>
                <a:r>
                  <a:rPr lang="en-US" dirty="0"/>
                  <a:t>Two popular methods of determining autocorrelation: </a:t>
                </a:r>
              </a:p>
              <a:p>
                <a:pPr lvl="1"/>
                <a:r>
                  <a:rPr lang="en-US" dirty="0"/>
                  <a:t>Durbin-Watson: explained later</a:t>
                </a:r>
              </a:p>
              <a:p>
                <a:pPr lvl="1"/>
                <a:r>
                  <a:rPr lang="en-US" dirty="0"/>
                  <a:t>ACF: explained later</a:t>
                </a:r>
              </a:p>
              <a:p>
                <a:pPr marL="28575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7D88A2C1-41BF-B148-A3E6-DE5A100CBD94}"/>
                  </a:ext>
                </a:extLst>
              </p:cNvPr>
              <p:cNvSpPr>
                <a:spLocks noGrp="1" noRot="1" noChangeAspect="1" noMove="1" noResize="1" noEditPoints="1" noAdjustHandles="1" noChangeArrowheads="1" noChangeShapeType="1" noTextEdit="1"/>
              </p:cNvSpPr>
              <p:nvPr>
                <p:ph idx="1"/>
              </p:nvPr>
            </p:nvSpPr>
            <p:spPr>
              <a:blipFill>
                <a:blip r:embed="rId2"/>
                <a:stretch>
                  <a:fillRect l="-287" t="-539" r="-287"/>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F7A3D535-7902-F54D-85C7-FCC820C9B93F}"/>
              </a:ext>
            </a:extLst>
          </p:cNvPr>
          <p:cNvSpPr>
            <a:spLocks noGrp="1"/>
          </p:cNvSpPr>
          <p:nvPr>
            <p:ph type="body" sz="quarter" idx="13"/>
          </p:nvPr>
        </p:nvSpPr>
        <p:spPr/>
        <p:txBody>
          <a:bodyPr/>
          <a:lstStyle/>
          <a:p>
            <a:r>
              <a:rPr lang="en-US" dirty="0"/>
              <a:t>AUTOCORRELATION IS THE LAGGED TIME RELATIONSHIP</a:t>
            </a:r>
          </a:p>
        </p:txBody>
      </p:sp>
      <p:sp>
        <p:nvSpPr>
          <p:cNvPr id="6" name="Date Placeholder 5">
            <a:extLst>
              <a:ext uri="{FF2B5EF4-FFF2-40B4-BE49-F238E27FC236}">
                <a16:creationId xmlns:a16="http://schemas.microsoft.com/office/drawing/2014/main" id="{E6BD1FEC-F95A-7447-B7F4-AD1590CCB04E}"/>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0966D783-B1E1-B548-BEC8-734C13A04BF4}"/>
              </a:ext>
            </a:extLst>
          </p:cNvPr>
          <p:cNvSpPr>
            <a:spLocks noGrp="1"/>
          </p:cNvSpPr>
          <p:nvPr>
            <p:ph type="sldNum" sz="quarter" idx="17"/>
          </p:nvPr>
        </p:nvSpPr>
        <p:spPr/>
        <p:txBody>
          <a:bodyPr/>
          <a:lstStyle/>
          <a:p>
            <a:fld id="{22331785-045B-4B11-B148-1077469B9C9F}" type="slidenum">
              <a:rPr lang="en-US" smtClean="0">
                <a:uFillTx/>
              </a:rPr>
              <a:pPr/>
              <a:t>17</a:t>
            </a:fld>
            <a:endParaRPr lang="en-US" dirty="0">
              <a:uFillTx/>
            </a:endParaRPr>
          </a:p>
        </p:txBody>
      </p:sp>
      <p:pic>
        <p:nvPicPr>
          <p:cNvPr id="9" name="Picture 8">
            <a:extLst>
              <a:ext uri="{FF2B5EF4-FFF2-40B4-BE49-F238E27FC236}">
                <a16:creationId xmlns:a16="http://schemas.microsoft.com/office/drawing/2014/main" id="{A30BB45F-39CC-3945-AED3-214A2C623E49}"/>
              </a:ext>
            </a:extLst>
          </p:cNvPr>
          <p:cNvPicPr>
            <a:picLocks noChangeAspect="1"/>
          </p:cNvPicPr>
          <p:nvPr/>
        </p:nvPicPr>
        <p:blipFill>
          <a:blip r:embed="rId3"/>
          <a:stretch>
            <a:fillRect/>
          </a:stretch>
        </p:blipFill>
        <p:spPr>
          <a:xfrm>
            <a:off x="4880920" y="2195673"/>
            <a:ext cx="5089600" cy="3817200"/>
          </a:xfrm>
          <a:prstGeom prst="rect">
            <a:avLst/>
          </a:prstGeom>
        </p:spPr>
      </p:pic>
    </p:spTree>
    <p:extLst>
      <p:ext uri="{BB962C8B-B14F-4D97-AF65-F5344CB8AC3E}">
        <p14:creationId xmlns:p14="http://schemas.microsoft.com/office/powerpoint/2010/main" val="82614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9B2F-7012-AA4C-89AD-DDBEF12609B0}"/>
              </a:ext>
            </a:extLst>
          </p:cNvPr>
          <p:cNvSpPr>
            <a:spLocks noGrp="1"/>
          </p:cNvSpPr>
          <p:nvPr>
            <p:ph type="title"/>
          </p:nvPr>
        </p:nvSpPr>
        <p:spPr/>
        <p:txBody>
          <a:bodyPr/>
          <a:lstStyle/>
          <a:p>
            <a:r>
              <a:rPr lang="en-US" dirty="0"/>
              <a:t>Autocorrelation: Durbin-Watson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4764B9-7C9F-4249-9044-7DAC07F5D8E4}"/>
                  </a:ext>
                </a:extLst>
              </p:cNvPr>
              <p:cNvSpPr>
                <a:spLocks noGrp="1"/>
              </p:cNvSpPr>
              <p:nvPr>
                <p:ph idx="1"/>
              </p:nvPr>
            </p:nvSpPr>
            <p:spPr>
              <a:xfrm>
                <a:off x="457200" y="1786691"/>
                <a:ext cx="4423719" cy="5279127"/>
              </a:xfrm>
            </p:spPr>
            <p:txBody>
              <a:bodyPr>
                <a:normAutofit lnSpcReduction="10000"/>
              </a:bodyPr>
              <a:lstStyle/>
              <a:p>
                <a:r>
                  <a:rPr lang="en-US" dirty="0"/>
                  <a:t>The hypotheses of DW are: </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no first order autocorrelation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oMath>
                </a14:m>
                <a:r>
                  <a:rPr lang="en-US" dirty="0"/>
                  <a:t>: first order autocorrelation exists</a:t>
                </a:r>
              </a:p>
              <a:p>
                <a:r>
                  <a:rPr lang="en-US" dirty="0"/>
                  <a:t>Assumptions: </a:t>
                </a:r>
              </a:p>
              <a:p>
                <a:pPr lvl="1"/>
                <a:r>
                  <a:rPr lang="en-US" dirty="0"/>
                  <a:t>The residuals are normally distributed </a:t>
                </a:r>
              </a:p>
              <a:p>
                <a:pPr lvl="1"/>
                <a:r>
                  <a:rPr lang="en-US" dirty="0"/>
                  <a:t>Error terms are stationary</a:t>
                </a:r>
              </a:p>
              <a:p>
                <a:r>
                  <a:rPr lang="en-US" dirty="0"/>
                  <a:t>DW returns a test statistic between 0 and 4: </a:t>
                </a:r>
              </a:p>
              <a:p>
                <a:pPr lvl="1"/>
                <a:r>
                  <a:rPr lang="en-US" dirty="0"/>
                  <a:t>0 – 2 = positive autocorrelation</a:t>
                </a:r>
              </a:p>
              <a:p>
                <a:pPr lvl="1"/>
                <a:r>
                  <a:rPr lang="en-US" dirty="0"/>
                  <a:t>2 = no autocorrelation</a:t>
                </a:r>
              </a:p>
              <a:p>
                <a:pPr lvl="1"/>
                <a:r>
                  <a:rPr lang="en-US" dirty="0"/>
                  <a:t>2 – 4 = negative autocorrelation</a:t>
                </a:r>
              </a:p>
              <a:p>
                <a:r>
                  <a:rPr lang="en-US" dirty="0"/>
                  <a:t>We can see in the equation: </a:t>
                </a:r>
              </a:p>
              <a:p>
                <a:pPr lvl="1"/>
                <a:r>
                  <a:rPr lang="en-US" dirty="0"/>
                  <a:t>Numerator: finding the difference in residuals between two time steps</a:t>
                </a:r>
              </a:p>
              <a:p>
                <a:pPr lvl="1"/>
                <a:r>
                  <a:rPr lang="en-US" dirty="0"/>
                  <a:t>Denominator: the current residual </a:t>
                </a:r>
              </a:p>
              <a:p>
                <a:pPr lvl="1"/>
                <a:r>
                  <a:rPr lang="en-US" dirty="0"/>
                  <a:t>This means we are taking a ratio of current error to current “adjusted” error</a:t>
                </a:r>
              </a:p>
            </p:txBody>
          </p:sp>
        </mc:Choice>
        <mc:Fallback xmlns="">
          <p:sp>
            <p:nvSpPr>
              <p:cNvPr id="3" name="Content Placeholder 2">
                <a:extLst>
                  <a:ext uri="{FF2B5EF4-FFF2-40B4-BE49-F238E27FC236}">
                    <a16:creationId xmlns:a16="http://schemas.microsoft.com/office/drawing/2014/main" id="{EF4764B9-7C9F-4249-9044-7DAC07F5D8E4}"/>
                  </a:ext>
                </a:extLst>
              </p:cNvPr>
              <p:cNvSpPr>
                <a:spLocks noGrp="1" noRot="1" noChangeAspect="1" noMove="1" noResize="1" noEditPoints="1" noAdjustHandles="1" noChangeArrowheads="1" noChangeShapeType="1" noTextEdit="1"/>
              </p:cNvSpPr>
              <p:nvPr>
                <p:ph idx="1"/>
              </p:nvPr>
            </p:nvSpPr>
            <p:spPr>
              <a:xfrm>
                <a:off x="457200" y="1786691"/>
                <a:ext cx="4423719" cy="5279127"/>
              </a:xfrm>
              <a:blipFill>
                <a:blip r:embed="rId2"/>
                <a:stretch>
                  <a:fillRect l="-287" t="-721"/>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F6A3C96-E5DA-3347-865B-A4933CEB6804}"/>
              </a:ext>
            </a:extLst>
          </p:cNvPr>
          <p:cNvSpPr>
            <a:spLocks noGrp="1"/>
          </p:cNvSpPr>
          <p:nvPr>
            <p:ph type="body" sz="quarter" idx="13"/>
          </p:nvPr>
        </p:nvSpPr>
        <p:spPr/>
        <p:txBody>
          <a:bodyPr/>
          <a:lstStyle/>
          <a:p>
            <a:r>
              <a:rPr lang="en-US" dirty="0"/>
              <a:t>STATISTICAL TEST THAT TESTS FOR AUTOCORRELATION</a:t>
            </a:r>
          </a:p>
        </p:txBody>
      </p:sp>
      <p:sp>
        <p:nvSpPr>
          <p:cNvPr id="6" name="Date Placeholder 5">
            <a:extLst>
              <a:ext uri="{FF2B5EF4-FFF2-40B4-BE49-F238E27FC236}">
                <a16:creationId xmlns:a16="http://schemas.microsoft.com/office/drawing/2014/main" id="{329DAF3A-A876-204C-91A8-0248DC1EF3BF}"/>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A4311027-103B-654F-9B21-573BBF0D8DED}"/>
              </a:ext>
            </a:extLst>
          </p:cNvPr>
          <p:cNvSpPr>
            <a:spLocks noGrp="1"/>
          </p:cNvSpPr>
          <p:nvPr>
            <p:ph type="sldNum" sz="quarter" idx="17"/>
          </p:nvPr>
        </p:nvSpPr>
        <p:spPr/>
        <p:txBody>
          <a:bodyPr/>
          <a:lstStyle/>
          <a:p>
            <a:fld id="{22331785-045B-4B11-B148-1077469B9C9F}" type="slidenum">
              <a:rPr lang="en-US" smtClean="0">
                <a:uFillTx/>
              </a:rPr>
              <a:pPr/>
              <a:t>18</a:t>
            </a:fld>
            <a:endParaRPr lang="en-US" dirty="0">
              <a:uFillTx/>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7E6097-2FC0-0D4B-B5A4-7A4FDAA827BF}"/>
                  </a:ext>
                </a:extLst>
              </p:cNvPr>
              <p:cNvSpPr txBox="1"/>
              <p:nvPr/>
            </p:nvSpPr>
            <p:spPr>
              <a:xfrm>
                <a:off x="5694447" y="1786691"/>
                <a:ext cx="2388603" cy="65255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𝐷𝑊</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den>
                      </m:f>
                    </m:oMath>
                  </m:oMathPara>
                </a14:m>
                <a:endParaRPr lang="en-US" dirty="0"/>
              </a:p>
            </p:txBody>
          </p:sp>
        </mc:Choice>
        <mc:Fallback xmlns="">
          <p:sp>
            <p:nvSpPr>
              <p:cNvPr id="9" name="TextBox 8">
                <a:extLst>
                  <a:ext uri="{FF2B5EF4-FFF2-40B4-BE49-F238E27FC236}">
                    <a16:creationId xmlns:a16="http://schemas.microsoft.com/office/drawing/2014/main" id="{937E6097-2FC0-0D4B-B5A4-7A4FDAA827BF}"/>
                  </a:ext>
                </a:extLst>
              </p:cNvPr>
              <p:cNvSpPr txBox="1">
                <a:spLocks noRot="1" noChangeAspect="1" noMove="1" noResize="1" noEditPoints="1" noAdjustHandles="1" noChangeArrowheads="1" noChangeShapeType="1" noTextEdit="1"/>
              </p:cNvSpPr>
              <p:nvPr/>
            </p:nvSpPr>
            <p:spPr>
              <a:xfrm>
                <a:off x="5694447" y="1786691"/>
                <a:ext cx="2388603" cy="652551"/>
              </a:xfrm>
              <a:prstGeom prst="rect">
                <a:avLst/>
              </a:prstGeom>
              <a:blipFill>
                <a:blip r:embed="rId3"/>
                <a:stretch>
                  <a:fillRect l="-1587" t="-67308" b="-98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43C8FC-FE32-014D-A0DB-FB65D644D136}"/>
                  </a:ext>
                </a:extLst>
              </p:cNvPr>
              <p:cNvSpPr txBox="1"/>
              <p:nvPr/>
            </p:nvSpPr>
            <p:spPr>
              <a:xfrm>
                <a:off x="5694447" y="2540939"/>
                <a:ext cx="616836" cy="24622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𝑤h𝑒𝑟𝑒</m:t>
                      </m:r>
                    </m:oMath>
                  </m:oMathPara>
                </a14:m>
                <a:endParaRPr lang="en-US" sz="1600" dirty="0"/>
              </a:p>
            </p:txBody>
          </p:sp>
        </mc:Choice>
        <mc:Fallback xmlns="">
          <p:sp>
            <p:nvSpPr>
              <p:cNvPr id="10" name="TextBox 9">
                <a:extLst>
                  <a:ext uri="{FF2B5EF4-FFF2-40B4-BE49-F238E27FC236}">
                    <a16:creationId xmlns:a16="http://schemas.microsoft.com/office/drawing/2014/main" id="{8743C8FC-FE32-014D-A0DB-FB65D644D136}"/>
                  </a:ext>
                </a:extLst>
              </p:cNvPr>
              <p:cNvSpPr txBox="1">
                <a:spLocks noRot="1" noChangeAspect="1" noMove="1" noResize="1" noEditPoints="1" noAdjustHandles="1" noChangeArrowheads="1" noChangeShapeType="1" noTextEdit="1"/>
              </p:cNvSpPr>
              <p:nvPr/>
            </p:nvSpPr>
            <p:spPr>
              <a:xfrm>
                <a:off x="5694447" y="2540939"/>
                <a:ext cx="616836" cy="246221"/>
              </a:xfrm>
              <a:prstGeom prst="rect">
                <a:avLst/>
              </a:prstGeom>
              <a:blipFill>
                <a:blip r:embed="rId4"/>
                <a:stretch>
                  <a:fillRect l="-6000" r="-6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590D9F-DDFD-1842-BA8C-B885DC4160CE}"/>
                  </a:ext>
                </a:extLst>
              </p:cNvPr>
              <p:cNvSpPr txBox="1"/>
              <p:nvPr/>
            </p:nvSpPr>
            <p:spPr>
              <a:xfrm>
                <a:off x="6002865" y="2854405"/>
                <a:ext cx="2949910" cy="24622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𝑟𝑒𝑠𝑖𝑑𝑢𝑎𝑙𝑠</m:t>
                      </m:r>
                      <m:r>
                        <a:rPr lang="en-US" sz="1600" b="0" i="1" smtClean="0">
                          <a:latin typeface="Cambria Math" panose="02040503050406030204" pitchFamily="18" charset="0"/>
                        </a:rPr>
                        <m:t> </m:t>
                      </m:r>
                      <m:r>
                        <a:rPr lang="en-US" sz="1600" b="0" i="1" smtClean="0">
                          <a:latin typeface="Cambria Math" panose="02040503050406030204" pitchFamily="18" charset="0"/>
                        </a:rPr>
                        <m:t>𝑓𝑟𝑜𝑚</m:t>
                      </m:r>
                      <m:r>
                        <a:rPr lang="en-US" sz="1600" b="0" i="1" smtClean="0">
                          <a:latin typeface="Cambria Math" panose="02040503050406030204" pitchFamily="18" charset="0"/>
                        </a:rPr>
                        <m:t> </m:t>
                      </m:r>
                      <m:r>
                        <a:rPr lang="en-US" sz="1600" b="0" i="1" smtClean="0">
                          <a:latin typeface="Cambria Math" panose="02040503050406030204" pitchFamily="18" charset="0"/>
                        </a:rPr>
                        <m:t>𝑟𝑒𝑔𝑟𝑒𝑠𝑠𝑖𝑜𝑛</m:t>
                      </m:r>
                    </m:oMath>
                  </m:oMathPara>
                </a14:m>
                <a:endParaRPr lang="en-US" sz="1600" dirty="0"/>
              </a:p>
            </p:txBody>
          </p:sp>
        </mc:Choice>
        <mc:Fallback xmlns="">
          <p:sp>
            <p:nvSpPr>
              <p:cNvPr id="11" name="TextBox 10">
                <a:extLst>
                  <a:ext uri="{FF2B5EF4-FFF2-40B4-BE49-F238E27FC236}">
                    <a16:creationId xmlns:a16="http://schemas.microsoft.com/office/drawing/2014/main" id="{2F590D9F-DDFD-1842-BA8C-B885DC4160CE}"/>
                  </a:ext>
                </a:extLst>
              </p:cNvPr>
              <p:cNvSpPr txBox="1">
                <a:spLocks noRot="1" noChangeAspect="1" noMove="1" noResize="1" noEditPoints="1" noAdjustHandles="1" noChangeArrowheads="1" noChangeShapeType="1" noTextEdit="1"/>
              </p:cNvSpPr>
              <p:nvPr/>
            </p:nvSpPr>
            <p:spPr>
              <a:xfrm>
                <a:off x="6002865" y="2854405"/>
                <a:ext cx="2949910" cy="246221"/>
              </a:xfrm>
              <a:prstGeom prst="rect">
                <a:avLst/>
              </a:prstGeom>
              <a:blipFill>
                <a:blip r:embed="rId5"/>
                <a:stretch>
                  <a:fillRect l="-429" t="-5000" r="-1288" b="-3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0F3F150-DACD-424D-B0DB-50EBB44BA5B5}"/>
              </a:ext>
            </a:extLst>
          </p:cNvPr>
          <p:cNvPicPr>
            <a:picLocks noChangeAspect="1"/>
          </p:cNvPicPr>
          <p:nvPr/>
        </p:nvPicPr>
        <p:blipFill>
          <a:blip r:embed="rId6"/>
          <a:stretch>
            <a:fillRect/>
          </a:stretch>
        </p:blipFill>
        <p:spPr>
          <a:xfrm>
            <a:off x="4752109" y="4111051"/>
            <a:ext cx="4978939" cy="1759026"/>
          </a:xfrm>
          <a:prstGeom prst="rect">
            <a:avLst/>
          </a:prstGeom>
        </p:spPr>
      </p:pic>
    </p:spTree>
    <p:extLst>
      <p:ext uri="{BB962C8B-B14F-4D97-AF65-F5344CB8AC3E}">
        <p14:creationId xmlns:p14="http://schemas.microsoft.com/office/powerpoint/2010/main" val="245837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8710-617A-B246-8054-FB16A5E71BBD}"/>
              </a:ext>
            </a:extLst>
          </p:cNvPr>
          <p:cNvSpPr>
            <a:spLocks noGrp="1"/>
          </p:cNvSpPr>
          <p:nvPr>
            <p:ph type="title"/>
          </p:nvPr>
        </p:nvSpPr>
        <p:spPr/>
        <p:txBody>
          <a:bodyPr/>
          <a:lstStyle/>
          <a:p>
            <a:r>
              <a:rPr lang="en-US" dirty="0"/>
              <a:t>Autocorrelation: ACF</a:t>
            </a:r>
          </a:p>
        </p:txBody>
      </p:sp>
      <p:sp>
        <p:nvSpPr>
          <p:cNvPr id="3" name="Content Placeholder 2">
            <a:extLst>
              <a:ext uri="{FF2B5EF4-FFF2-40B4-BE49-F238E27FC236}">
                <a16:creationId xmlns:a16="http://schemas.microsoft.com/office/drawing/2014/main" id="{E9587A02-11F6-2D43-92AB-546A40185A93}"/>
              </a:ext>
            </a:extLst>
          </p:cNvPr>
          <p:cNvSpPr>
            <a:spLocks noGrp="1"/>
          </p:cNvSpPr>
          <p:nvPr>
            <p:ph idx="1"/>
          </p:nvPr>
        </p:nvSpPr>
        <p:spPr/>
        <p:txBody>
          <a:bodyPr/>
          <a:lstStyle/>
          <a:p>
            <a:r>
              <a:rPr lang="en-US" dirty="0"/>
              <a:t>A very similar function to DW </a:t>
            </a:r>
          </a:p>
          <a:p>
            <a:r>
              <a:rPr lang="en-US" dirty="0"/>
              <a:t>We give the lag amount to the function through the variable k</a:t>
            </a:r>
          </a:p>
          <a:p>
            <a:r>
              <a:rPr lang="en-US" dirty="0"/>
              <a:t>Assumes that time series elements are equidistant from each other </a:t>
            </a:r>
          </a:p>
          <a:p>
            <a:r>
              <a:rPr lang="en-US" dirty="0"/>
              <a:t>Instead of a single statistics it returns a level of autocorrelation (0– 1) for each step in time lagged</a:t>
            </a:r>
          </a:p>
        </p:txBody>
      </p:sp>
      <p:sp>
        <p:nvSpPr>
          <p:cNvPr id="5" name="Text Placeholder 4">
            <a:extLst>
              <a:ext uri="{FF2B5EF4-FFF2-40B4-BE49-F238E27FC236}">
                <a16:creationId xmlns:a16="http://schemas.microsoft.com/office/drawing/2014/main" id="{5B4A576A-DE6D-5540-8AA2-DF5165311DDE}"/>
              </a:ext>
            </a:extLst>
          </p:cNvPr>
          <p:cNvSpPr>
            <a:spLocks noGrp="1"/>
          </p:cNvSpPr>
          <p:nvPr>
            <p:ph type="body" sz="quarter" idx="13"/>
          </p:nvPr>
        </p:nvSpPr>
        <p:spPr/>
        <p:txBody>
          <a:bodyPr/>
          <a:lstStyle/>
          <a:p>
            <a:r>
              <a:rPr lang="en-US" dirty="0"/>
              <a:t>SIMPLE IF YOU UNDERSTAND DURBIN-WATSON</a:t>
            </a:r>
          </a:p>
        </p:txBody>
      </p:sp>
      <p:sp>
        <p:nvSpPr>
          <p:cNvPr id="6" name="Date Placeholder 5">
            <a:extLst>
              <a:ext uri="{FF2B5EF4-FFF2-40B4-BE49-F238E27FC236}">
                <a16:creationId xmlns:a16="http://schemas.microsoft.com/office/drawing/2014/main" id="{D3C36508-F009-704A-A5FF-D2D2EDB6D3EE}"/>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AC33AC6C-29E6-5748-971B-5DEB0A0260C5}"/>
              </a:ext>
            </a:extLst>
          </p:cNvPr>
          <p:cNvSpPr>
            <a:spLocks noGrp="1"/>
          </p:cNvSpPr>
          <p:nvPr>
            <p:ph type="sldNum" sz="quarter" idx="17"/>
          </p:nvPr>
        </p:nvSpPr>
        <p:spPr/>
        <p:txBody>
          <a:bodyPr/>
          <a:lstStyle/>
          <a:p>
            <a:fld id="{22331785-045B-4B11-B148-1077469B9C9F}" type="slidenum">
              <a:rPr lang="en-US" smtClean="0">
                <a:uFillTx/>
              </a:rPr>
              <a:pPr/>
              <a:t>19</a:t>
            </a:fld>
            <a:endParaRPr lang="en-US" dirty="0">
              <a:uFillTx/>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2A9B78-5507-8440-9367-CF0431A35043}"/>
                  </a:ext>
                </a:extLst>
              </p:cNvPr>
              <p:cNvSpPr txBox="1"/>
              <p:nvPr/>
            </p:nvSpPr>
            <p:spPr>
              <a:xfrm>
                <a:off x="5694447" y="1786691"/>
                <a:ext cx="3176639" cy="644664"/>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𝐴𝐶𝐹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nary>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den>
                      </m:f>
                    </m:oMath>
                  </m:oMathPara>
                </a14:m>
                <a:endParaRPr lang="en-US" dirty="0"/>
              </a:p>
            </p:txBody>
          </p:sp>
        </mc:Choice>
        <mc:Fallback xmlns="">
          <p:sp>
            <p:nvSpPr>
              <p:cNvPr id="9" name="TextBox 8">
                <a:extLst>
                  <a:ext uri="{FF2B5EF4-FFF2-40B4-BE49-F238E27FC236}">
                    <a16:creationId xmlns:a16="http://schemas.microsoft.com/office/drawing/2014/main" id="{242A9B78-5507-8440-9367-CF0431A35043}"/>
                  </a:ext>
                </a:extLst>
              </p:cNvPr>
              <p:cNvSpPr txBox="1">
                <a:spLocks noRot="1" noChangeAspect="1" noMove="1" noResize="1" noEditPoints="1" noAdjustHandles="1" noChangeArrowheads="1" noChangeShapeType="1" noTextEdit="1"/>
              </p:cNvSpPr>
              <p:nvPr/>
            </p:nvSpPr>
            <p:spPr>
              <a:xfrm>
                <a:off x="5694447" y="1786691"/>
                <a:ext cx="3176639" cy="644664"/>
              </a:xfrm>
              <a:prstGeom prst="rect">
                <a:avLst/>
              </a:prstGeom>
              <a:blipFill>
                <a:blip r:embed="rId2"/>
                <a:stretch>
                  <a:fillRect l="-794" t="-68627" b="-10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1674E3-A8C2-E94F-8E50-B555B9E21BE7}"/>
                  </a:ext>
                </a:extLst>
              </p:cNvPr>
              <p:cNvSpPr txBox="1"/>
              <p:nvPr/>
            </p:nvSpPr>
            <p:spPr>
              <a:xfrm>
                <a:off x="5694447" y="2540939"/>
                <a:ext cx="616836" cy="24622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𝑤h𝑒𝑟𝑒</m:t>
                      </m:r>
                    </m:oMath>
                  </m:oMathPara>
                </a14:m>
                <a:endParaRPr lang="en-US" sz="1600" dirty="0"/>
              </a:p>
            </p:txBody>
          </p:sp>
        </mc:Choice>
        <mc:Fallback xmlns="">
          <p:sp>
            <p:nvSpPr>
              <p:cNvPr id="10" name="TextBox 9">
                <a:extLst>
                  <a:ext uri="{FF2B5EF4-FFF2-40B4-BE49-F238E27FC236}">
                    <a16:creationId xmlns:a16="http://schemas.microsoft.com/office/drawing/2014/main" id="{7C1674E3-A8C2-E94F-8E50-B555B9E21BE7}"/>
                  </a:ext>
                </a:extLst>
              </p:cNvPr>
              <p:cNvSpPr txBox="1">
                <a:spLocks noRot="1" noChangeAspect="1" noMove="1" noResize="1" noEditPoints="1" noAdjustHandles="1" noChangeArrowheads="1" noChangeShapeType="1" noTextEdit="1"/>
              </p:cNvSpPr>
              <p:nvPr/>
            </p:nvSpPr>
            <p:spPr>
              <a:xfrm>
                <a:off x="5694447" y="2540939"/>
                <a:ext cx="616836" cy="246221"/>
              </a:xfrm>
              <a:prstGeom prst="rect">
                <a:avLst/>
              </a:prstGeom>
              <a:blipFill>
                <a:blip r:embed="rId3"/>
                <a:stretch>
                  <a:fillRect l="-6000" r="-6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691DB-528A-5A44-B876-5EB0079CD92E}"/>
                  </a:ext>
                </a:extLst>
              </p:cNvPr>
              <p:cNvSpPr txBox="1"/>
              <p:nvPr/>
            </p:nvSpPr>
            <p:spPr>
              <a:xfrm>
                <a:off x="6002865" y="2854405"/>
                <a:ext cx="1843903" cy="24622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𝑙𝑎𝑔𝑒</m:t>
                      </m:r>
                      <m:r>
                        <a:rPr lang="en-US" sz="1600" b="0" i="1" smtClean="0">
                          <a:latin typeface="Cambria Math" panose="02040503050406030204" pitchFamily="18" charset="0"/>
                        </a:rPr>
                        <m:t> </m:t>
                      </m:r>
                      <m:r>
                        <a:rPr lang="en-US" sz="1600" b="0" i="1" smtClean="0">
                          <a:latin typeface="Cambria Math" panose="02040503050406030204" pitchFamily="18" charset="0"/>
                        </a:rPr>
                        <m:t>𝑓𝑎𝑐𝑡𝑜𝑟</m:t>
                      </m:r>
                    </m:oMath>
                  </m:oMathPara>
                </a14:m>
                <a:endParaRPr lang="en-US" sz="1600" dirty="0"/>
              </a:p>
            </p:txBody>
          </p:sp>
        </mc:Choice>
        <mc:Fallback xmlns="">
          <p:sp>
            <p:nvSpPr>
              <p:cNvPr id="11" name="TextBox 10">
                <a:extLst>
                  <a:ext uri="{FF2B5EF4-FFF2-40B4-BE49-F238E27FC236}">
                    <a16:creationId xmlns:a16="http://schemas.microsoft.com/office/drawing/2014/main" id="{C5A691DB-528A-5A44-B876-5EB0079CD92E}"/>
                  </a:ext>
                </a:extLst>
              </p:cNvPr>
              <p:cNvSpPr txBox="1">
                <a:spLocks noRot="1" noChangeAspect="1" noMove="1" noResize="1" noEditPoints="1" noAdjustHandles="1" noChangeArrowheads="1" noChangeShapeType="1" noTextEdit="1"/>
              </p:cNvSpPr>
              <p:nvPr/>
            </p:nvSpPr>
            <p:spPr>
              <a:xfrm>
                <a:off x="6002865" y="2854405"/>
                <a:ext cx="1843903" cy="246221"/>
              </a:xfrm>
              <a:prstGeom prst="rect">
                <a:avLst/>
              </a:prstGeom>
              <a:blipFill>
                <a:blip r:embed="rId4"/>
                <a:stretch>
                  <a:fillRect l="-2055" t="-5000" r="-2740" b="-3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A7D5D5B-E392-664D-93E2-894AB71EC925}"/>
              </a:ext>
            </a:extLst>
          </p:cNvPr>
          <p:cNvPicPr>
            <a:picLocks noChangeAspect="1"/>
          </p:cNvPicPr>
          <p:nvPr/>
        </p:nvPicPr>
        <p:blipFill>
          <a:blip r:embed="rId5"/>
          <a:stretch>
            <a:fillRect/>
          </a:stretch>
        </p:blipFill>
        <p:spPr>
          <a:xfrm>
            <a:off x="651342" y="3990109"/>
            <a:ext cx="4137996" cy="2874818"/>
          </a:xfrm>
          <a:prstGeom prst="rect">
            <a:avLst/>
          </a:prstGeom>
        </p:spPr>
      </p:pic>
      <p:pic>
        <p:nvPicPr>
          <p:cNvPr id="13" name="Picture 12">
            <a:extLst>
              <a:ext uri="{FF2B5EF4-FFF2-40B4-BE49-F238E27FC236}">
                <a16:creationId xmlns:a16="http://schemas.microsoft.com/office/drawing/2014/main" id="{BE125523-4236-3146-9DDD-770E6C171E1E}"/>
              </a:ext>
            </a:extLst>
          </p:cNvPr>
          <p:cNvPicPr>
            <a:picLocks noChangeAspect="1"/>
          </p:cNvPicPr>
          <p:nvPr/>
        </p:nvPicPr>
        <p:blipFill>
          <a:blip r:embed="rId6"/>
          <a:stretch>
            <a:fillRect/>
          </a:stretch>
        </p:blipFill>
        <p:spPr>
          <a:xfrm>
            <a:off x="5301202" y="3354623"/>
            <a:ext cx="4299998" cy="1611166"/>
          </a:xfrm>
          <a:prstGeom prst="rect">
            <a:avLst/>
          </a:prstGeom>
        </p:spPr>
      </p:pic>
      <p:pic>
        <p:nvPicPr>
          <p:cNvPr id="14" name="Picture 13">
            <a:extLst>
              <a:ext uri="{FF2B5EF4-FFF2-40B4-BE49-F238E27FC236}">
                <a16:creationId xmlns:a16="http://schemas.microsoft.com/office/drawing/2014/main" id="{A16D6EFD-0119-9C49-9E30-72ECA228BC0C}"/>
              </a:ext>
            </a:extLst>
          </p:cNvPr>
          <p:cNvPicPr>
            <a:picLocks noChangeAspect="1"/>
          </p:cNvPicPr>
          <p:nvPr/>
        </p:nvPicPr>
        <p:blipFill>
          <a:blip r:embed="rId7"/>
          <a:stretch>
            <a:fillRect/>
          </a:stretch>
        </p:blipFill>
        <p:spPr>
          <a:xfrm>
            <a:off x="5139297" y="5229067"/>
            <a:ext cx="4623807" cy="1635860"/>
          </a:xfrm>
          <a:prstGeom prst="rect">
            <a:avLst/>
          </a:prstGeom>
        </p:spPr>
      </p:pic>
    </p:spTree>
    <p:extLst>
      <p:ext uri="{BB962C8B-B14F-4D97-AF65-F5344CB8AC3E}">
        <p14:creationId xmlns:p14="http://schemas.microsoft.com/office/powerpoint/2010/main" val="61664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D6EA-235F-F34E-8F4E-98AFEFEC545E}"/>
              </a:ext>
            </a:extLst>
          </p:cNvPr>
          <p:cNvSpPr>
            <a:spLocks noGrp="1"/>
          </p:cNvSpPr>
          <p:nvPr>
            <p:ph type="ctrTitle"/>
          </p:nvPr>
        </p:nvSpPr>
        <p:spPr/>
        <p:txBody>
          <a:bodyPr/>
          <a:lstStyle/>
          <a:p>
            <a:r>
              <a:rPr lang="en-US" dirty="0"/>
              <a:t>Sampling</a:t>
            </a:r>
          </a:p>
        </p:txBody>
      </p:sp>
      <p:sp>
        <p:nvSpPr>
          <p:cNvPr id="3" name="Subtitle 2">
            <a:extLst>
              <a:ext uri="{FF2B5EF4-FFF2-40B4-BE49-F238E27FC236}">
                <a16:creationId xmlns:a16="http://schemas.microsoft.com/office/drawing/2014/main" id="{1C97C018-F970-5D4E-ABA9-A692D991D01A}"/>
              </a:ext>
            </a:extLst>
          </p:cNvPr>
          <p:cNvSpPr>
            <a:spLocks noGrp="1"/>
          </p:cNvSpPr>
          <p:nvPr>
            <p:ph type="subTitle" idx="1"/>
          </p:nvPr>
        </p:nvSpPr>
        <p:spPr/>
        <p:txBody>
          <a:bodyPr/>
          <a:lstStyle/>
          <a:p>
            <a:r>
              <a:rPr lang="en-US" dirty="0"/>
              <a:t>PRECURSOR TO HYPOTHESIS TESTING</a:t>
            </a:r>
          </a:p>
        </p:txBody>
      </p:sp>
      <p:sp>
        <p:nvSpPr>
          <p:cNvPr id="4" name="Text Placeholder 3">
            <a:extLst>
              <a:ext uri="{FF2B5EF4-FFF2-40B4-BE49-F238E27FC236}">
                <a16:creationId xmlns:a16="http://schemas.microsoft.com/office/drawing/2014/main" id="{48A364F8-33BD-EB49-B214-429CF868204A}"/>
              </a:ext>
            </a:extLst>
          </p:cNvPr>
          <p:cNvSpPr>
            <a:spLocks noGrp="1"/>
          </p:cNvSpPr>
          <p:nvPr>
            <p:ph type="body" sz="quarter" idx="13"/>
          </p:nvPr>
        </p:nvSpPr>
        <p:spPr/>
        <p:txBody>
          <a:bodyPr/>
          <a:lstStyle/>
          <a:p>
            <a:endParaRPr lang="en-US"/>
          </a:p>
        </p:txBody>
      </p:sp>
      <p:sp>
        <p:nvSpPr>
          <p:cNvPr id="5" name="Date Placeholder 4">
            <a:extLst>
              <a:ext uri="{FF2B5EF4-FFF2-40B4-BE49-F238E27FC236}">
                <a16:creationId xmlns:a16="http://schemas.microsoft.com/office/drawing/2014/main" id="{FDE0553A-D812-8D46-84E5-4BE028CB3668}"/>
              </a:ext>
            </a:extLst>
          </p:cNvPr>
          <p:cNvSpPr>
            <a:spLocks noGrp="1"/>
          </p:cNvSpPr>
          <p:nvPr>
            <p:ph type="dt" sz="half" idx="14"/>
          </p:nvPr>
        </p:nvSpPr>
        <p:spPr/>
        <p:txBody>
          <a:bodyPr/>
          <a:lstStyle/>
          <a:p>
            <a:r>
              <a:rPr lang="en-US">
                <a:uFillTx/>
              </a:rPr>
              <a:t>October 18, 2021</a:t>
            </a:r>
            <a:endParaRPr lang="en-US" dirty="0">
              <a:uFillTx/>
            </a:endParaRPr>
          </a:p>
        </p:txBody>
      </p:sp>
      <p:sp>
        <p:nvSpPr>
          <p:cNvPr id="6" name="Slide Number Placeholder 5">
            <a:extLst>
              <a:ext uri="{FF2B5EF4-FFF2-40B4-BE49-F238E27FC236}">
                <a16:creationId xmlns:a16="http://schemas.microsoft.com/office/drawing/2014/main" id="{159F4FA4-FFDE-014E-883F-D359F9DF3A47}"/>
              </a:ext>
            </a:extLst>
          </p:cNvPr>
          <p:cNvSpPr>
            <a:spLocks noGrp="1"/>
          </p:cNvSpPr>
          <p:nvPr>
            <p:ph type="sldNum" sz="quarter" idx="16"/>
          </p:nvPr>
        </p:nvSpPr>
        <p:spPr/>
        <p:txBody>
          <a:bodyPr/>
          <a:lstStyle/>
          <a:p>
            <a:fld id="{22331785-045B-4B11-B148-1077469B9C9F}" type="slidenum">
              <a:rPr lang="en-US" smtClean="0">
                <a:uFillTx/>
              </a:rPr>
              <a:pPr/>
              <a:t>2</a:t>
            </a:fld>
            <a:endParaRPr lang="en-US" dirty="0">
              <a:uFillTx/>
            </a:endParaRPr>
          </a:p>
        </p:txBody>
      </p:sp>
    </p:spTree>
    <p:extLst>
      <p:ext uri="{BB962C8B-B14F-4D97-AF65-F5344CB8AC3E}">
        <p14:creationId xmlns:p14="http://schemas.microsoft.com/office/powerpoint/2010/main" val="2624556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56B4-E18E-8745-A49E-C27D5FFD25C7}"/>
              </a:ext>
            </a:extLst>
          </p:cNvPr>
          <p:cNvSpPr>
            <a:spLocks noGrp="1"/>
          </p:cNvSpPr>
          <p:nvPr>
            <p:ph type="title"/>
          </p:nvPr>
        </p:nvSpPr>
        <p:spPr/>
        <p:txBody>
          <a:bodyPr/>
          <a:lstStyle/>
          <a:p>
            <a:r>
              <a:rPr lang="en-US" dirty="0"/>
              <a:t>Homoskedasticity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8D222-59DF-3649-A7E9-C456EBC68A08}"/>
                  </a:ext>
                </a:extLst>
              </p:cNvPr>
              <p:cNvSpPr>
                <a:spLocks noGrp="1"/>
              </p:cNvSpPr>
              <p:nvPr>
                <p:ph idx="1"/>
              </p:nvPr>
            </p:nvSpPr>
            <p:spPr/>
            <p:txBody>
              <a:bodyPr/>
              <a:lstStyle/>
              <a:p>
                <a:r>
                  <a:rPr lang="en-US" dirty="0"/>
                  <a:t>Similar to the autocorrelation requirement but more generally </a:t>
                </a:r>
              </a:p>
              <a:p>
                <a:r>
                  <a:rPr lang="en-US" dirty="0"/>
                  <a:t>When using time series data we can see systematic relationships because of: </a:t>
                </a:r>
              </a:p>
              <a:p>
                <a:pPr lvl="1"/>
                <a:r>
                  <a:rPr lang="en-US" dirty="0"/>
                  <a:t>Time itself, this makes sense because typically we see trends in time </a:t>
                </a:r>
              </a:p>
              <a:p>
                <a:pPr lvl="2"/>
                <a:r>
                  <a:rPr lang="en-US" dirty="0"/>
                  <a:t>This opens up an entire class of analysis called Time Series Analysis</a:t>
                </a:r>
              </a:p>
              <a:p>
                <a:pPr lvl="1"/>
                <a:r>
                  <a:rPr lang="en-US" dirty="0"/>
                  <a:t>Systematic relationships between data not accounted for by the model</a:t>
                </a:r>
              </a:p>
              <a:p>
                <a:r>
                  <a:rPr lang="en-US" dirty="0"/>
                  <a:t>In the homoskedasticity check we are looking for the second option</a:t>
                </a:r>
              </a:p>
              <a:p>
                <a:r>
                  <a:rPr lang="en-US" dirty="0"/>
                  <a:t>Ways we can check homoskedasticity: </a:t>
                </a:r>
              </a:p>
              <a:p>
                <a:pPr lvl="1"/>
                <a:r>
                  <a:rPr lang="en-US" dirty="0"/>
                  <a:t>Graphing: this requires that we plot the residuals on the </a:t>
                </a:r>
                <a14:m>
                  <m:oMath xmlns:m="http://schemas.openxmlformats.org/officeDocument/2006/math">
                    <m:r>
                      <a:rPr lang="en-US" b="0" i="1" smtClean="0">
                        <a:latin typeface="Cambria Math" panose="02040503050406030204" pitchFamily="18" charset="0"/>
                      </a:rPr>
                      <m:t>𝑦</m:t>
                    </m:r>
                  </m:oMath>
                </a14:m>
                <a:r>
                  <a:rPr lang="en-US" dirty="0"/>
                  <a:t> axis and the independent variable on the </a:t>
                </a:r>
                <a14:m>
                  <m:oMath xmlns:m="http://schemas.openxmlformats.org/officeDocument/2006/math">
                    <m:r>
                      <a:rPr lang="en-US" b="0" i="1" smtClean="0">
                        <a:latin typeface="Cambria Math" panose="02040503050406030204" pitchFamily="18" charset="0"/>
                      </a:rPr>
                      <m:t>𝑥</m:t>
                    </m:r>
                  </m:oMath>
                </a14:m>
                <a:r>
                  <a:rPr lang="en-US" dirty="0"/>
                  <a:t> axis</a:t>
                </a:r>
              </a:p>
            </p:txBody>
          </p:sp>
        </mc:Choice>
        <mc:Fallback xmlns="">
          <p:sp>
            <p:nvSpPr>
              <p:cNvPr id="3" name="Content Placeholder 2">
                <a:extLst>
                  <a:ext uri="{FF2B5EF4-FFF2-40B4-BE49-F238E27FC236}">
                    <a16:creationId xmlns:a16="http://schemas.microsoft.com/office/drawing/2014/main" id="{9FD8D222-59DF-3649-A7E9-C456EBC68A08}"/>
                  </a:ext>
                </a:extLst>
              </p:cNvPr>
              <p:cNvSpPr>
                <a:spLocks noGrp="1" noRot="1" noChangeAspect="1" noMove="1" noResize="1" noEditPoints="1" noAdjustHandles="1" noChangeArrowheads="1" noChangeShapeType="1" noTextEdit="1"/>
              </p:cNvSpPr>
              <p:nvPr>
                <p:ph idx="1"/>
              </p:nvPr>
            </p:nvSpPr>
            <p:spPr>
              <a:blipFill>
                <a:blip r:embed="rId2"/>
                <a:stretch>
                  <a:fillRect l="-287" t="-53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6B427CA2-A971-CF43-9D5D-E20634E4F5C0}"/>
              </a:ext>
            </a:extLst>
          </p:cNvPr>
          <p:cNvSpPr>
            <a:spLocks noGrp="1"/>
          </p:cNvSpPr>
          <p:nvPr>
            <p:ph type="body" sz="quarter" idx="13"/>
          </p:nvPr>
        </p:nvSpPr>
        <p:spPr/>
        <p:txBody>
          <a:bodyPr/>
          <a:lstStyle/>
          <a:p>
            <a:r>
              <a:rPr lang="en-US" dirty="0"/>
              <a:t>CHECKING TO ENSURE NO SYSTEMATIC RELATIONSHIP EXISTS IN RESIDUALS</a:t>
            </a:r>
          </a:p>
        </p:txBody>
      </p:sp>
      <p:sp>
        <p:nvSpPr>
          <p:cNvPr id="6" name="Date Placeholder 5">
            <a:extLst>
              <a:ext uri="{FF2B5EF4-FFF2-40B4-BE49-F238E27FC236}">
                <a16:creationId xmlns:a16="http://schemas.microsoft.com/office/drawing/2014/main" id="{428C4D8B-6A3B-B746-8066-7B8E5F9521AF}"/>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1070D656-03B4-F84A-B281-6A4152AAD58E}"/>
              </a:ext>
            </a:extLst>
          </p:cNvPr>
          <p:cNvSpPr>
            <a:spLocks noGrp="1"/>
          </p:cNvSpPr>
          <p:nvPr>
            <p:ph type="sldNum" sz="quarter" idx="17"/>
          </p:nvPr>
        </p:nvSpPr>
        <p:spPr/>
        <p:txBody>
          <a:bodyPr/>
          <a:lstStyle/>
          <a:p>
            <a:fld id="{22331785-045B-4B11-B148-1077469B9C9F}" type="slidenum">
              <a:rPr lang="en-US" smtClean="0">
                <a:uFillTx/>
              </a:rPr>
              <a:pPr/>
              <a:t>20</a:t>
            </a:fld>
            <a:endParaRPr lang="en-US" dirty="0">
              <a:uFillTx/>
            </a:endParaRPr>
          </a:p>
        </p:txBody>
      </p:sp>
      <p:pic>
        <p:nvPicPr>
          <p:cNvPr id="9" name="Picture 8">
            <a:extLst>
              <a:ext uri="{FF2B5EF4-FFF2-40B4-BE49-F238E27FC236}">
                <a16:creationId xmlns:a16="http://schemas.microsoft.com/office/drawing/2014/main" id="{8C774BEA-F57A-F647-BEBF-AD2620C845AE}"/>
              </a:ext>
            </a:extLst>
          </p:cNvPr>
          <p:cNvPicPr>
            <a:picLocks noChangeAspect="1"/>
          </p:cNvPicPr>
          <p:nvPr/>
        </p:nvPicPr>
        <p:blipFill>
          <a:blip r:embed="rId3"/>
          <a:stretch>
            <a:fillRect/>
          </a:stretch>
        </p:blipFill>
        <p:spPr>
          <a:xfrm>
            <a:off x="4880919" y="2375205"/>
            <a:ext cx="4965700" cy="3530600"/>
          </a:xfrm>
          <a:prstGeom prst="rect">
            <a:avLst/>
          </a:prstGeom>
        </p:spPr>
      </p:pic>
    </p:spTree>
    <p:extLst>
      <p:ext uri="{BB962C8B-B14F-4D97-AF65-F5344CB8AC3E}">
        <p14:creationId xmlns:p14="http://schemas.microsoft.com/office/powerpoint/2010/main" val="3395663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7CD9-17A2-954E-A333-DCA4AD2D7259}"/>
              </a:ext>
            </a:extLst>
          </p:cNvPr>
          <p:cNvSpPr>
            <a:spLocks noGrp="1"/>
          </p:cNvSpPr>
          <p:nvPr>
            <p:ph type="ctrTitle"/>
          </p:nvPr>
        </p:nvSpPr>
        <p:spPr/>
        <p:txBody>
          <a:bodyPr>
            <a:normAutofit fontScale="90000"/>
          </a:bodyPr>
          <a:lstStyle/>
          <a:p>
            <a:r>
              <a:rPr lang="en-US" dirty="0"/>
              <a:t>Corrections of the Violations of Linear Model Assumptions</a:t>
            </a:r>
          </a:p>
        </p:txBody>
      </p:sp>
      <p:sp>
        <p:nvSpPr>
          <p:cNvPr id="3" name="Subtitle 2">
            <a:extLst>
              <a:ext uri="{FF2B5EF4-FFF2-40B4-BE49-F238E27FC236}">
                <a16:creationId xmlns:a16="http://schemas.microsoft.com/office/drawing/2014/main" id="{CDD149FA-2FB1-2444-8790-0553D191F4C7}"/>
              </a:ext>
            </a:extLst>
          </p:cNvPr>
          <p:cNvSpPr>
            <a:spLocks noGrp="1"/>
          </p:cNvSpPr>
          <p:nvPr>
            <p:ph type="subTitle" idx="1"/>
          </p:nvPr>
        </p:nvSpPr>
        <p:spPr/>
        <p:txBody>
          <a:bodyPr/>
          <a:lstStyle/>
          <a:p>
            <a:r>
              <a:rPr lang="en-US" dirty="0"/>
              <a:t>CALLED THE PREPROCESSING STAGE</a:t>
            </a:r>
          </a:p>
        </p:txBody>
      </p:sp>
      <p:sp>
        <p:nvSpPr>
          <p:cNvPr id="4" name="Text Placeholder 3">
            <a:extLst>
              <a:ext uri="{FF2B5EF4-FFF2-40B4-BE49-F238E27FC236}">
                <a16:creationId xmlns:a16="http://schemas.microsoft.com/office/drawing/2014/main" id="{0A1597ED-D21F-A24B-986B-E48F7B932ECC}"/>
              </a:ext>
            </a:extLst>
          </p:cNvPr>
          <p:cNvSpPr>
            <a:spLocks noGrp="1"/>
          </p:cNvSpPr>
          <p:nvPr>
            <p:ph type="body" sz="quarter" idx="13"/>
          </p:nvPr>
        </p:nvSpPr>
        <p:spPr/>
        <p:txBody>
          <a:bodyPr/>
          <a:lstStyle/>
          <a:p>
            <a:endParaRPr lang="en-US"/>
          </a:p>
        </p:txBody>
      </p:sp>
      <p:sp>
        <p:nvSpPr>
          <p:cNvPr id="5" name="Date Placeholder 4">
            <a:extLst>
              <a:ext uri="{FF2B5EF4-FFF2-40B4-BE49-F238E27FC236}">
                <a16:creationId xmlns:a16="http://schemas.microsoft.com/office/drawing/2014/main" id="{5300F9A1-2DD9-C342-9A07-04D2E8813CA3}"/>
              </a:ext>
            </a:extLst>
          </p:cNvPr>
          <p:cNvSpPr>
            <a:spLocks noGrp="1"/>
          </p:cNvSpPr>
          <p:nvPr>
            <p:ph type="dt" sz="half" idx="14"/>
          </p:nvPr>
        </p:nvSpPr>
        <p:spPr/>
        <p:txBody>
          <a:bodyPr/>
          <a:lstStyle/>
          <a:p>
            <a:r>
              <a:rPr lang="en-US">
                <a:uFillTx/>
              </a:rPr>
              <a:t>October 18, 2021</a:t>
            </a:r>
            <a:endParaRPr lang="en-US" dirty="0">
              <a:uFillTx/>
            </a:endParaRPr>
          </a:p>
        </p:txBody>
      </p:sp>
      <p:sp>
        <p:nvSpPr>
          <p:cNvPr id="6" name="Slide Number Placeholder 5">
            <a:extLst>
              <a:ext uri="{FF2B5EF4-FFF2-40B4-BE49-F238E27FC236}">
                <a16:creationId xmlns:a16="http://schemas.microsoft.com/office/drawing/2014/main" id="{8D2FAB4B-50A0-A243-A08F-354F0C6A1497}"/>
              </a:ext>
            </a:extLst>
          </p:cNvPr>
          <p:cNvSpPr>
            <a:spLocks noGrp="1"/>
          </p:cNvSpPr>
          <p:nvPr>
            <p:ph type="sldNum" sz="quarter" idx="16"/>
          </p:nvPr>
        </p:nvSpPr>
        <p:spPr/>
        <p:txBody>
          <a:bodyPr/>
          <a:lstStyle/>
          <a:p>
            <a:fld id="{22331785-045B-4B11-B148-1077469B9C9F}" type="slidenum">
              <a:rPr lang="en-US" smtClean="0">
                <a:uFillTx/>
              </a:rPr>
              <a:pPr/>
              <a:t>21</a:t>
            </a:fld>
            <a:endParaRPr lang="en-US" dirty="0">
              <a:uFillTx/>
            </a:endParaRPr>
          </a:p>
        </p:txBody>
      </p:sp>
    </p:spTree>
    <p:extLst>
      <p:ext uri="{BB962C8B-B14F-4D97-AF65-F5344CB8AC3E}">
        <p14:creationId xmlns:p14="http://schemas.microsoft.com/office/powerpoint/2010/main" val="1885305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531A-C5C1-3B4B-98AF-9E51DE3EDB37}"/>
              </a:ext>
            </a:extLst>
          </p:cNvPr>
          <p:cNvSpPr>
            <a:spLocks noGrp="1"/>
          </p:cNvSpPr>
          <p:nvPr>
            <p:ph type="title"/>
          </p:nvPr>
        </p:nvSpPr>
        <p:spPr/>
        <p:txBody>
          <a:bodyPr/>
          <a:lstStyle/>
          <a:p>
            <a:r>
              <a:rPr lang="en-US" dirty="0"/>
              <a:t>Intuition</a:t>
            </a:r>
          </a:p>
        </p:txBody>
      </p:sp>
      <p:sp>
        <p:nvSpPr>
          <p:cNvPr id="3" name="Content Placeholder 2">
            <a:extLst>
              <a:ext uri="{FF2B5EF4-FFF2-40B4-BE49-F238E27FC236}">
                <a16:creationId xmlns:a16="http://schemas.microsoft.com/office/drawing/2014/main" id="{867E6D36-308F-A543-94F8-180EF4F117E1}"/>
              </a:ext>
            </a:extLst>
          </p:cNvPr>
          <p:cNvSpPr>
            <a:spLocks noGrp="1"/>
          </p:cNvSpPr>
          <p:nvPr>
            <p:ph idx="1"/>
          </p:nvPr>
        </p:nvSpPr>
        <p:spPr>
          <a:xfrm>
            <a:off x="457200" y="1786691"/>
            <a:ext cx="4423719" cy="5265273"/>
          </a:xfrm>
        </p:spPr>
        <p:txBody>
          <a:bodyPr>
            <a:normAutofit/>
          </a:bodyPr>
          <a:lstStyle/>
          <a:p>
            <a:r>
              <a:rPr lang="en-US" dirty="0"/>
              <a:t>As you might have noticed in the previous section a large number of statistical tests require a normal distribution of the independent variable</a:t>
            </a:r>
          </a:p>
          <a:p>
            <a:r>
              <a:rPr lang="en-US" dirty="0"/>
              <a:t>We can see samples where the data looks Gaussian but it fails normality tests, this requires adjustment </a:t>
            </a:r>
          </a:p>
          <a:p>
            <a:r>
              <a:rPr lang="en-US" dirty="0"/>
              <a:t>In cases where there is very little or even no appearance of a Gaussian distribution we can increase the sample size</a:t>
            </a:r>
          </a:p>
          <a:p>
            <a:r>
              <a:rPr lang="en-US" dirty="0"/>
              <a:t>There are three ways that we can create non-Gaussian data: </a:t>
            </a:r>
          </a:p>
          <a:p>
            <a:pPr lvl="1"/>
            <a:r>
              <a:rPr lang="en-US" dirty="0"/>
              <a:t>Normalization: converting every variable to be between 0 and 1</a:t>
            </a:r>
          </a:p>
          <a:p>
            <a:pPr lvl="1"/>
            <a:r>
              <a:rPr lang="en-US" dirty="0"/>
              <a:t>Standardization: converting the data so that it has a mean of 0 and standard deviation of 1</a:t>
            </a:r>
          </a:p>
          <a:p>
            <a:pPr lvl="1"/>
            <a:r>
              <a:rPr lang="en-US" dirty="0"/>
              <a:t>Transformation: performing a function each point of the data</a:t>
            </a:r>
          </a:p>
          <a:p>
            <a:r>
              <a:rPr lang="en-US" b="1" dirty="0"/>
              <a:t>Before we go any further I think it would be good to do a content review and just questions in general </a:t>
            </a:r>
          </a:p>
          <a:p>
            <a:pPr lvl="1"/>
            <a:endParaRPr lang="en-US" dirty="0"/>
          </a:p>
        </p:txBody>
      </p:sp>
      <p:sp>
        <p:nvSpPr>
          <p:cNvPr id="5" name="Text Placeholder 4">
            <a:extLst>
              <a:ext uri="{FF2B5EF4-FFF2-40B4-BE49-F238E27FC236}">
                <a16:creationId xmlns:a16="http://schemas.microsoft.com/office/drawing/2014/main" id="{4706BFD9-1193-C240-8993-9DB316081D44}"/>
              </a:ext>
            </a:extLst>
          </p:cNvPr>
          <p:cNvSpPr>
            <a:spLocks noGrp="1"/>
          </p:cNvSpPr>
          <p:nvPr>
            <p:ph type="body" sz="quarter" idx="13"/>
          </p:nvPr>
        </p:nvSpPr>
        <p:spPr/>
        <p:txBody>
          <a:bodyPr/>
          <a:lstStyle/>
          <a:p>
            <a:r>
              <a:rPr lang="en-US" dirty="0"/>
              <a:t>WHY DO WE NEED TO MAKE THESE ADJUSTMENTS</a:t>
            </a:r>
          </a:p>
        </p:txBody>
      </p:sp>
      <p:sp>
        <p:nvSpPr>
          <p:cNvPr id="6" name="Date Placeholder 5">
            <a:extLst>
              <a:ext uri="{FF2B5EF4-FFF2-40B4-BE49-F238E27FC236}">
                <a16:creationId xmlns:a16="http://schemas.microsoft.com/office/drawing/2014/main" id="{42FCF045-30F3-0844-A7EA-55604CE2BB58}"/>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2E7B6808-13A9-9A41-8AC1-3207B1206DDE}"/>
              </a:ext>
            </a:extLst>
          </p:cNvPr>
          <p:cNvSpPr>
            <a:spLocks noGrp="1"/>
          </p:cNvSpPr>
          <p:nvPr>
            <p:ph type="sldNum" sz="quarter" idx="17"/>
          </p:nvPr>
        </p:nvSpPr>
        <p:spPr/>
        <p:txBody>
          <a:bodyPr/>
          <a:lstStyle/>
          <a:p>
            <a:fld id="{22331785-045B-4B11-B148-1077469B9C9F}" type="slidenum">
              <a:rPr lang="en-US" smtClean="0">
                <a:uFillTx/>
              </a:rPr>
              <a:pPr/>
              <a:t>22</a:t>
            </a:fld>
            <a:endParaRPr lang="en-US" dirty="0">
              <a:uFillTx/>
            </a:endParaRPr>
          </a:p>
        </p:txBody>
      </p:sp>
      <p:pic>
        <p:nvPicPr>
          <p:cNvPr id="9" name="Picture 8">
            <a:extLst>
              <a:ext uri="{FF2B5EF4-FFF2-40B4-BE49-F238E27FC236}">
                <a16:creationId xmlns:a16="http://schemas.microsoft.com/office/drawing/2014/main" id="{4F4F2927-8B0F-BB48-9EE3-1372B57F875B}"/>
              </a:ext>
            </a:extLst>
          </p:cNvPr>
          <p:cNvPicPr>
            <a:picLocks noChangeAspect="1"/>
          </p:cNvPicPr>
          <p:nvPr/>
        </p:nvPicPr>
        <p:blipFill>
          <a:blip r:embed="rId2"/>
          <a:stretch>
            <a:fillRect/>
          </a:stretch>
        </p:blipFill>
        <p:spPr>
          <a:xfrm>
            <a:off x="5029200" y="1995053"/>
            <a:ext cx="4946073" cy="3709555"/>
          </a:xfrm>
          <a:prstGeom prst="rect">
            <a:avLst/>
          </a:prstGeom>
        </p:spPr>
      </p:pic>
    </p:spTree>
    <p:extLst>
      <p:ext uri="{BB962C8B-B14F-4D97-AF65-F5344CB8AC3E}">
        <p14:creationId xmlns:p14="http://schemas.microsoft.com/office/powerpoint/2010/main" val="392538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94C80-8036-8344-92C4-D131286333B5}"/>
              </a:ext>
            </a:extLst>
          </p:cNvPr>
          <p:cNvSpPr>
            <a:spLocks noGrp="1"/>
          </p:cNvSpPr>
          <p:nvPr>
            <p:ph type="title"/>
          </p:nvPr>
        </p:nvSpPr>
        <p:spPr/>
        <p:txBody>
          <a:bodyPr/>
          <a:lstStyle/>
          <a:p>
            <a:r>
              <a:rPr lang="en-US" dirty="0"/>
              <a:t>Key Takeaways of Last Lecture</a:t>
            </a:r>
          </a:p>
        </p:txBody>
      </p:sp>
      <p:sp>
        <p:nvSpPr>
          <p:cNvPr id="3" name="Content Placeholder 2">
            <a:extLst>
              <a:ext uri="{FF2B5EF4-FFF2-40B4-BE49-F238E27FC236}">
                <a16:creationId xmlns:a16="http://schemas.microsoft.com/office/drawing/2014/main" id="{604F631E-07FE-6D40-A7D4-5DCF11A0D7FF}"/>
              </a:ext>
            </a:extLst>
          </p:cNvPr>
          <p:cNvSpPr>
            <a:spLocks noGrp="1"/>
          </p:cNvSpPr>
          <p:nvPr>
            <p:ph idx="1"/>
          </p:nvPr>
        </p:nvSpPr>
        <p:spPr>
          <a:xfrm>
            <a:off x="457200" y="1786691"/>
            <a:ext cx="4423719" cy="5403818"/>
          </a:xfrm>
        </p:spPr>
        <p:txBody>
          <a:bodyPr>
            <a:normAutofit/>
          </a:bodyPr>
          <a:lstStyle/>
          <a:p>
            <a:r>
              <a:rPr lang="en-US" dirty="0"/>
              <a:t>Last meeting there was a lot of content thrown at you so wanted to go through some key takeaways before continuing </a:t>
            </a:r>
          </a:p>
          <a:p>
            <a:pPr lvl="1"/>
            <a:r>
              <a:rPr lang="en-US" dirty="0"/>
              <a:t>Modeling is a method of trying to show a relationship within data</a:t>
            </a:r>
          </a:p>
          <a:p>
            <a:pPr lvl="1"/>
            <a:r>
              <a:rPr lang="en-US" dirty="0"/>
              <a:t>We do this through training the model so that it can be generalized to a population </a:t>
            </a:r>
          </a:p>
          <a:p>
            <a:r>
              <a:rPr lang="en-US" dirty="0"/>
              <a:t>There were also several requirements that our data had to meet before it could be put into a model: </a:t>
            </a:r>
          </a:p>
          <a:p>
            <a:pPr lvl="1"/>
            <a:r>
              <a:rPr lang="en-US" dirty="0"/>
              <a:t>A linear relationship</a:t>
            </a:r>
          </a:p>
          <a:p>
            <a:pPr lvl="1"/>
            <a:r>
              <a:rPr lang="en-US" dirty="0"/>
              <a:t>Multivariate normality </a:t>
            </a:r>
          </a:p>
          <a:p>
            <a:pPr lvl="1"/>
            <a:r>
              <a:rPr lang="en-US" dirty="0"/>
              <a:t>Little-to-no multicollinearity </a:t>
            </a:r>
          </a:p>
          <a:p>
            <a:pPr lvl="1"/>
            <a:r>
              <a:rPr lang="en-US" dirty="0"/>
              <a:t>No autocorrelation </a:t>
            </a:r>
          </a:p>
          <a:p>
            <a:pPr lvl="1"/>
            <a:r>
              <a:rPr lang="en-US" dirty="0"/>
              <a:t>Homoscedasticity </a:t>
            </a:r>
          </a:p>
          <a:p>
            <a:r>
              <a:rPr lang="en-US" dirty="0"/>
              <a:t>Today we are going to go over some information about sampling as well as preprocessing</a:t>
            </a:r>
          </a:p>
          <a:p>
            <a:pPr lvl="1"/>
            <a:endParaRPr lang="en-US" dirty="0"/>
          </a:p>
        </p:txBody>
      </p:sp>
      <p:sp>
        <p:nvSpPr>
          <p:cNvPr id="5" name="Text Placeholder 4">
            <a:extLst>
              <a:ext uri="{FF2B5EF4-FFF2-40B4-BE49-F238E27FC236}">
                <a16:creationId xmlns:a16="http://schemas.microsoft.com/office/drawing/2014/main" id="{08DCFB3F-D8A0-6A4A-9A9F-1B0B6E85A0DF}"/>
              </a:ext>
            </a:extLst>
          </p:cNvPr>
          <p:cNvSpPr>
            <a:spLocks noGrp="1"/>
          </p:cNvSpPr>
          <p:nvPr>
            <p:ph type="body" sz="quarter" idx="13"/>
          </p:nvPr>
        </p:nvSpPr>
        <p:spPr/>
        <p:txBody>
          <a:bodyPr/>
          <a:lstStyle/>
          <a:p>
            <a:r>
              <a:rPr lang="en-US" dirty="0"/>
              <a:t>A LOT OF CONTENT SAME GENERAL THEME</a:t>
            </a:r>
          </a:p>
        </p:txBody>
      </p:sp>
      <p:sp>
        <p:nvSpPr>
          <p:cNvPr id="6" name="Date Placeholder 5">
            <a:extLst>
              <a:ext uri="{FF2B5EF4-FFF2-40B4-BE49-F238E27FC236}">
                <a16:creationId xmlns:a16="http://schemas.microsoft.com/office/drawing/2014/main" id="{1A2CC319-C109-6B48-B65F-FC4C1B371922}"/>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E0E30BD1-52AD-0D4A-B29C-21C657F2B8CE}"/>
              </a:ext>
            </a:extLst>
          </p:cNvPr>
          <p:cNvSpPr>
            <a:spLocks noGrp="1"/>
          </p:cNvSpPr>
          <p:nvPr>
            <p:ph type="sldNum" sz="quarter" idx="17"/>
          </p:nvPr>
        </p:nvSpPr>
        <p:spPr/>
        <p:txBody>
          <a:bodyPr/>
          <a:lstStyle/>
          <a:p>
            <a:fld id="{22331785-045B-4B11-B148-1077469B9C9F}" type="slidenum">
              <a:rPr lang="en-US" smtClean="0">
                <a:uFillTx/>
              </a:rPr>
              <a:pPr/>
              <a:t>3</a:t>
            </a:fld>
            <a:endParaRPr lang="en-US" dirty="0">
              <a:uFillTx/>
            </a:endParaRPr>
          </a:p>
        </p:txBody>
      </p:sp>
      <p:pic>
        <p:nvPicPr>
          <p:cNvPr id="9" name="Picture 8">
            <a:extLst>
              <a:ext uri="{FF2B5EF4-FFF2-40B4-BE49-F238E27FC236}">
                <a16:creationId xmlns:a16="http://schemas.microsoft.com/office/drawing/2014/main" id="{8CB2FE1B-E748-894A-B78A-FBB3F7D9DA0C}"/>
              </a:ext>
            </a:extLst>
          </p:cNvPr>
          <p:cNvPicPr>
            <a:picLocks noChangeAspect="1"/>
          </p:cNvPicPr>
          <p:nvPr/>
        </p:nvPicPr>
        <p:blipFill>
          <a:blip r:embed="rId2"/>
          <a:stretch>
            <a:fillRect/>
          </a:stretch>
        </p:blipFill>
        <p:spPr>
          <a:xfrm>
            <a:off x="5218427" y="1571436"/>
            <a:ext cx="4101063" cy="2507095"/>
          </a:xfrm>
          <a:prstGeom prst="rect">
            <a:avLst/>
          </a:prstGeom>
        </p:spPr>
      </p:pic>
      <p:pic>
        <p:nvPicPr>
          <p:cNvPr id="10" name="Picture 9">
            <a:extLst>
              <a:ext uri="{FF2B5EF4-FFF2-40B4-BE49-F238E27FC236}">
                <a16:creationId xmlns:a16="http://schemas.microsoft.com/office/drawing/2014/main" id="{1D833515-F4F7-3F4E-B2F1-4B2AB0E76A50}"/>
              </a:ext>
            </a:extLst>
          </p:cNvPr>
          <p:cNvPicPr>
            <a:picLocks noChangeAspect="1"/>
          </p:cNvPicPr>
          <p:nvPr/>
        </p:nvPicPr>
        <p:blipFill>
          <a:blip r:embed="rId3"/>
          <a:stretch>
            <a:fillRect/>
          </a:stretch>
        </p:blipFill>
        <p:spPr>
          <a:xfrm>
            <a:off x="4880918" y="4856486"/>
            <a:ext cx="5177481" cy="1556360"/>
          </a:xfrm>
          <a:prstGeom prst="rect">
            <a:avLst/>
          </a:prstGeom>
        </p:spPr>
      </p:pic>
    </p:spTree>
    <p:extLst>
      <p:ext uri="{BB962C8B-B14F-4D97-AF65-F5344CB8AC3E}">
        <p14:creationId xmlns:p14="http://schemas.microsoft.com/office/powerpoint/2010/main" val="260625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D863-4869-DC4D-94EC-B44E0DC8D3C4}"/>
              </a:ext>
            </a:extLst>
          </p:cNvPr>
          <p:cNvSpPr>
            <a:spLocks noGrp="1"/>
          </p:cNvSpPr>
          <p:nvPr>
            <p:ph type="title"/>
          </p:nvPr>
        </p:nvSpPr>
        <p:spPr/>
        <p:txBody>
          <a:bodyPr/>
          <a:lstStyle/>
          <a:p>
            <a:r>
              <a:rPr lang="en-US" dirty="0"/>
              <a:t>Parameters vs.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7CE6A0-7CCF-A243-A4D0-0BE18616D7D0}"/>
                  </a:ext>
                </a:extLst>
              </p:cNvPr>
              <p:cNvSpPr>
                <a:spLocks noGrp="1"/>
              </p:cNvSpPr>
              <p:nvPr>
                <p:ph idx="1"/>
              </p:nvPr>
            </p:nvSpPr>
            <p:spPr>
              <a:xfrm>
                <a:off x="457200" y="1786691"/>
                <a:ext cx="4423719" cy="5279127"/>
              </a:xfrm>
            </p:spPr>
            <p:txBody>
              <a:bodyPr>
                <a:normAutofit/>
              </a:bodyPr>
              <a:lstStyle/>
              <a:p>
                <a:r>
                  <a:rPr lang="en-US" dirty="0"/>
                  <a:t>Typically, you are going to be using data that is not the entire population </a:t>
                </a:r>
              </a:p>
              <a:p>
                <a:pPr lvl="1"/>
                <a:r>
                  <a:rPr lang="en-US" dirty="0"/>
                  <a:t>We call this a sample</a:t>
                </a:r>
              </a:p>
              <a:p>
                <a:r>
                  <a:rPr lang="en-US" dirty="0"/>
                  <a:t>A population is every observation of a variable </a:t>
                </a:r>
                <a14:m>
                  <m:oMath xmlns:m="http://schemas.openxmlformats.org/officeDocument/2006/math">
                    <m:r>
                      <a:rPr lang="en-US" b="0" i="1" smtClean="0">
                        <a:latin typeface="Cambria Math" panose="02040503050406030204" pitchFamily="18" charset="0"/>
                      </a:rPr>
                      <m:t>𝑥</m:t>
                    </m:r>
                  </m:oMath>
                </a14:m>
                <a:r>
                  <a:rPr lang="en-US" dirty="0"/>
                  <a:t> that exists and a sample is a *hopefully* random representation of this</a:t>
                </a:r>
              </a:p>
              <a:p>
                <a:pPr lvl="1"/>
                <a:r>
                  <a:rPr lang="en-US" dirty="0"/>
                  <a:t>Population have parameters</a:t>
                </a:r>
              </a:p>
              <a:p>
                <a:pPr lvl="1"/>
                <a:r>
                  <a:rPr lang="en-US" dirty="0"/>
                  <a:t>Samples have statistics</a:t>
                </a:r>
              </a:p>
              <a:p>
                <a:r>
                  <a:rPr lang="en-US" dirty="0"/>
                  <a:t>A parameter is the “true” value of interest, for example this could be the mean</a:t>
                </a:r>
              </a:p>
              <a:p>
                <a:r>
                  <a:rPr lang="en-US" dirty="0"/>
                  <a:t>A statistics is an estimation of this “true” value to the best of our abilities</a:t>
                </a:r>
              </a:p>
              <a:p>
                <a:pPr lvl="1"/>
                <a:r>
                  <a:rPr lang="en-US" dirty="0"/>
                  <a:t>Very often the true value of the population is not known and our model is an approximation to predict the parameter</a:t>
                </a:r>
              </a:p>
              <a:p>
                <a:r>
                  <a:rPr lang="en-US" dirty="0"/>
                  <a:t>Because of this it is important to have good data, you hear this in the common phrase “trash in, trash out”</a:t>
                </a:r>
              </a:p>
            </p:txBody>
          </p:sp>
        </mc:Choice>
        <mc:Fallback xmlns="">
          <p:sp>
            <p:nvSpPr>
              <p:cNvPr id="3" name="Content Placeholder 2">
                <a:extLst>
                  <a:ext uri="{FF2B5EF4-FFF2-40B4-BE49-F238E27FC236}">
                    <a16:creationId xmlns:a16="http://schemas.microsoft.com/office/drawing/2014/main" id="{CD7CE6A0-7CCF-A243-A4D0-0BE18616D7D0}"/>
                  </a:ext>
                </a:extLst>
              </p:cNvPr>
              <p:cNvSpPr>
                <a:spLocks noGrp="1" noRot="1" noChangeAspect="1" noMove="1" noResize="1" noEditPoints="1" noAdjustHandles="1" noChangeArrowheads="1" noChangeShapeType="1" noTextEdit="1"/>
              </p:cNvSpPr>
              <p:nvPr>
                <p:ph idx="1"/>
              </p:nvPr>
            </p:nvSpPr>
            <p:spPr>
              <a:xfrm>
                <a:off x="457200" y="1786691"/>
                <a:ext cx="4423719" cy="5279127"/>
              </a:xfrm>
              <a:blipFill>
                <a:blip r:embed="rId2"/>
                <a:stretch>
                  <a:fillRect l="-287" t="-481" r="-57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E0A58848-CB9B-BE40-B7EA-95BDA453B6E6}"/>
              </a:ext>
            </a:extLst>
          </p:cNvPr>
          <p:cNvSpPr>
            <a:spLocks noGrp="1"/>
          </p:cNvSpPr>
          <p:nvPr>
            <p:ph type="body" sz="quarter" idx="13"/>
          </p:nvPr>
        </p:nvSpPr>
        <p:spPr/>
        <p:txBody>
          <a:bodyPr/>
          <a:lstStyle/>
          <a:p>
            <a:r>
              <a:rPr lang="en-US" dirty="0"/>
              <a:t>WHAT THE DATA WE HAVE MEANS</a:t>
            </a:r>
          </a:p>
        </p:txBody>
      </p:sp>
      <p:sp>
        <p:nvSpPr>
          <p:cNvPr id="6" name="Date Placeholder 5">
            <a:extLst>
              <a:ext uri="{FF2B5EF4-FFF2-40B4-BE49-F238E27FC236}">
                <a16:creationId xmlns:a16="http://schemas.microsoft.com/office/drawing/2014/main" id="{4C1BF7AD-F4C5-4B45-8C71-D13EBD95672F}"/>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76E26BC8-BF42-C343-8484-890290708152}"/>
              </a:ext>
            </a:extLst>
          </p:cNvPr>
          <p:cNvSpPr>
            <a:spLocks noGrp="1"/>
          </p:cNvSpPr>
          <p:nvPr>
            <p:ph type="sldNum" sz="quarter" idx="17"/>
          </p:nvPr>
        </p:nvSpPr>
        <p:spPr/>
        <p:txBody>
          <a:bodyPr/>
          <a:lstStyle/>
          <a:p>
            <a:fld id="{22331785-045B-4B11-B148-1077469B9C9F}" type="slidenum">
              <a:rPr lang="en-US" smtClean="0">
                <a:uFillTx/>
              </a:rPr>
              <a:pPr/>
              <a:t>4</a:t>
            </a:fld>
            <a:endParaRPr lang="en-US" dirty="0">
              <a:uFillTx/>
            </a:endParaRPr>
          </a:p>
        </p:txBody>
      </p:sp>
      <p:pic>
        <p:nvPicPr>
          <p:cNvPr id="4" name="Picture 3">
            <a:extLst>
              <a:ext uri="{FF2B5EF4-FFF2-40B4-BE49-F238E27FC236}">
                <a16:creationId xmlns:a16="http://schemas.microsoft.com/office/drawing/2014/main" id="{8EA0B174-AA2E-3D42-8128-63FB887C3BAF}"/>
              </a:ext>
            </a:extLst>
          </p:cNvPr>
          <p:cNvPicPr>
            <a:picLocks noChangeAspect="1"/>
          </p:cNvPicPr>
          <p:nvPr/>
        </p:nvPicPr>
        <p:blipFill>
          <a:blip r:embed="rId3"/>
          <a:stretch>
            <a:fillRect/>
          </a:stretch>
        </p:blipFill>
        <p:spPr>
          <a:xfrm>
            <a:off x="5303334" y="1786691"/>
            <a:ext cx="3911286" cy="2555890"/>
          </a:xfrm>
          <a:prstGeom prst="rect">
            <a:avLst/>
          </a:prstGeom>
        </p:spPr>
      </p:pic>
      <p:pic>
        <p:nvPicPr>
          <p:cNvPr id="7" name="Picture 6">
            <a:extLst>
              <a:ext uri="{FF2B5EF4-FFF2-40B4-BE49-F238E27FC236}">
                <a16:creationId xmlns:a16="http://schemas.microsoft.com/office/drawing/2014/main" id="{9FB055B9-84D9-AE47-BF83-AAE5E32A1220}"/>
              </a:ext>
            </a:extLst>
          </p:cNvPr>
          <p:cNvPicPr>
            <a:picLocks noChangeAspect="1"/>
          </p:cNvPicPr>
          <p:nvPr/>
        </p:nvPicPr>
        <p:blipFill>
          <a:blip r:embed="rId4"/>
          <a:stretch>
            <a:fillRect/>
          </a:stretch>
        </p:blipFill>
        <p:spPr>
          <a:xfrm>
            <a:off x="5303334" y="4592436"/>
            <a:ext cx="3983550" cy="2240747"/>
          </a:xfrm>
          <a:prstGeom prst="rect">
            <a:avLst/>
          </a:prstGeom>
        </p:spPr>
      </p:pic>
    </p:spTree>
    <p:extLst>
      <p:ext uri="{BB962C8B-B14F-4D97-AF65-F5344CB8AC3E}">
        <p14:creationId xmlns:p14="http://schemas.microsoft.com/office/powerpoint/2010/main" val="228009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B1A3-F04D-C946-98C3-3FBCE77788EF}"/>
              </a:ext>
            </a:extLst>
          </p:cNvPr>
          <p:cNvSpPr>
            <a:spLocks noGrp="1"/>
          </p:cNvSpPr>
          <p:nvPr>
            <p:ph type="title"/>
          </p:nvPr>
        </p:nvSpPr>
        <p:spPr/>
        <p:txBody>
          <a:bodyPr/>
          <a:lstStyle/>
          <a:p>
            <a:r>
              <a:rPr lang="en-US" dirty="0"/>
              <a:t>Sampling Methods</a:t>
            </a:r>
          </a:p>
        </p:txBody>
      </p:sp>
      <p:sp>
        <p:nvSpPr>
          <p:cNvPr id="3" name="Content Placeholder 2">
            <a:extLst>
              <a:ext uri="{FF2B5EF4-FFF2-40B4-BE49-F238E27FC236}">
                <a16:creationId xmlns:a16="http://schemas.microsoft.com/office/drawing/2014/main" id="{32546817-E717-6643-BDEA-369A978E216A}"/>
              </a:ext>
            </a:extLst>
          </p:cNvPr>
          <p:cNvSpPr>
            <a:spLocks noGrp="1"/>
          </p:cNvSpPr>
          <p:nvPr>
            <p:ph idx="1"/>
          </p:nvPr>
        </p:nvSpPr>
        <p:spPr>
          <a:xfrm>
            <a:off x="457200" y="1786691"/>
            <a:ext cx="4423719" cy="5292982"/>
          </a:xfrm>
        </p:spPr>
        <p:txBody>
          <a:bodyPr>
            <a:normAutofit/>
          </a:bodyPr>
          <a:lstStyle/>
          <a:p>
            <a:r>
              <a:rPr lang="en-US" dirty="0"/>
              <a:t>Because we want our estimation of the population to be unbiased we need an unbiased sample</a:t>
            </a:r>
          </a:p>
          <a:p>
            <a:r>
              <a:rPr lang="en-US" dirty="0"/>
              <a:t>This is the “easiest” method of sample, but there are a few cases to avoid: </a:t>
            </a:r>
          </a:p>
          <a:p>
            <a:pPr lvl="1"/>
            <a:r>
              <a:rPr lang="en-US" dirty="0"/>
              <a:t>Convenience: make sure that the sample is not created because it is easy</a:t>
            </a:r>
          </a:p>
          <a:p>
            <a:pPr lvl="1"/>
            <a:r>
              <a:rPr lang="en-US" dirty="0"/>
              <a:t>Non-Random: this seems obvious but the data collected needs to be from a sampling frame that is representative of the population</a:t>
            </a:r>
          </a:p>
          <a:p>
            <a:r>
              <a:rPr lang="en-US" dirty="0"/>
              <a:t>The term “sampling frame” refers to the area that you are sampling from</a:t>
            </a:r>
          </a:p>
          <a:p>
            <a:pPr lvl="1"/>
            <a:r>
              <a:rPr lang="en-US" dirty="0"/>
              <a:t>Your predictions and modeling can extrapolate to your sampling frame </a:t>
            </a:r>
          </a:p>
          <a:p>
            <a:pPr lvl="1"/>
            <a:r>
              <a:rPr lang="en-US" dirty="0"/>
              <a:t>Thus, if your sampling frame is not representative of a large population your model has limited scope </a:t>
            </a:r>
          </a:p>
          <a:p>
            <a:r>
              <a:rPr lang="en-US" dirty="0"/>
              <a:t>Prefer SRS because it allows for us to control for confounders (get into that later), but this probably the most important thing in this deck</a:t>
            </a:r>
          </a:p>
        </p:txBody>
      </p:sp>
      <p:sp>
        <p:nvSpPr>
          <p:cNvPr id="5" name="Text Placeholder 4">
            <a:extLst>
              <a:ext uri="{FF2B5EF4-FFF2-40B4-BE49-F238E27FC236}">
                <a16:creationId xmlns:a16="http://schemas.microsoft.com/office/drawing/2014/main" id="{7DFC81CB-28F8-7345-991D-99F3FF3939AE}"/>
              </a:ext>
            </a:extLst>
          </p:cNvPr>
          <p:cNvSpPr>
            <a:spLocks noGrp="1"/>
          </p:cNvSpPr>
          <p:nvPr>
            <p:ph type="body" sz="quarter" idx="13"/>
          </p:nvPr>
        </p:nvSpPr>
        <p:spPr/>
        <p:txBody>
          <a:bodyPr/>
          <a:lstStyle/>
          <a:p>
            <a:r>
              <a:rPr lang="en-US" dirty="0"/>
              <a:t>TYPICALLY A SIMPLE RANDOM SAMPLE IS PREFERRED</a:t>
            </a:r>
          </a:p>
        </p:txBody>
      </p:sp>
      <p:sp>
        <p:nvSpPr>
          <p:cNvPr id="6" name="Date Placeholder 5">
            <a:extLst>
              <a:ext uri="{FF2B5EF4-FFF2-40B4-BE49-F238E27FC236}">
                <a16:creationId xmlns:a16="http://schemas.microsoft.com/office/drawing/2014/main" id="{E9E3C062-1D18-4947-B6E7-30DD9748B7A3}"/>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56458867-4D52-0A4A-8CD7-BF6AFBA3FC3A}"/>
              </a:ext>
            </a:extLst>
          </p:cNvPr>
          <p:cNvSpPr>
            <a:spLocks noGrp="1"/>
          </p:cNvSpPr>
          <p:nvPr>
            <p:ph type="sldNum" sz="quarter" idx="17"/>
          </p:nvPr>
        </p:nvSpPr>
        <p:spPr/>
        <p:txBody>
          <a:bodyPr/>
          <a:lstStyle/>
          <a:p>
            <a:fld id="{22331785-045B-4B11-B148-1077469B9C9F}" type="slidenum">
              <a:rPr lang="en-US" smtClean="0">
                <a:uFillTx/>
              </a:rPr>
              <a:pPr/>
              <a:t>5</a:t>
            </a:fld>
            <a:endParaRPr lang="en-US" dirty="0">
              <a:uFillTx/>
            </a:endParaRPr>
          </a:p>
        </p:txBody>
      </p:sp>
      <p:pic>
        <p:nvPicPr>
          <p:cNvPr id="4" name="Picture 3">
            <a:extLst>
              <a:ext uri="{FF2B5EF4-FFF2-40B4-BE49-F238E27FC236}">
                <a16:creationId xmlns:a16="http://schemas.microsoft.com/office/drawing/2014/main" id="{3014C620-6209-E249-9CF8-0D3396D75A3E}"/>
              </a:ext>
            </a:extLst>
          </p:cNvPr>
          <p:cNvPicPr>
            <a:picLocks noChangeAspect="1"/>
          </p:cNvPicPr>
          <p:nvPr/>
        </p:nvPicPr>
        <p:blipFill rotWithShape="1">
          <a:blip r:embed="rId2"/>
          <a:srcRect l="15427" t="-603" b="603"/>
          <a:stretch/>
        </p:blipFill>
        <p:spPr>
          <a:xfrm>
            <a:off x="4880919" y="2854037"/>
            <a:ext cx="4995286" cy="2751724"/>
          </a:xfrm>
          <a:prstGeom prst="rect">
            <a:avLst/>
          </a:prstGeom>
        </p:spPr>
      </p:pic>
    </p:spTree>
    <p:extLst>
      <p:ext uri="{BB962C8B-B14F-4D97-AF65-F5344CB8AC3E}">
        <p14:creationId xmlns:p14="http://schemas.microsoft.com/office/powerpoint/2010/main" val="1259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117A-1BC9-9D4B-AD67-49076665C038}"/>
              </a:ext>
            </a:extLst>
          </p:cNvPr>
          <p:cNvSpPr>
            <a:spLocks noGrp="1"/>
          </p:cNvSpPr>
          <p:nvPr>
            <p:ph type="title"/>
          </p:nvPr>
        </p:nvSpPr>
        <p:spPr/>
        <p:txBody>
          <a:bodyPr/>
          <a:lstStyle/>
          <a:p>
            <a:r>
              <a:rPr lang="en-US" dirty="0"/>
              <a:t>Important Qualities of a Sample</a:t>
            </a:r>
          </a:p>
        </p:txBody>
      </p:sp>
      <p:sp>
        <p:nvSpPr>
          <p:cNvPr id="3" name="Content Placeholder 2">
            <a:extLst>
              <a:ext uri="{FF2B5EF4-FFF2-40B4-BE49-F238E27FC236}">
                <a16:creationId xmlns:a16="http://schemas.microsoft.com/office/drawing/2014/main" id="{29D9E8A4-C402-D64C-9A79-50F29EC9EAE5}"/>
              </a:ext>
            </a:extLst>
          </p:cNvPr>
          <p:cNvSpPr>
            <a:spLocks noGrp="1"/>
          </p:cNvSpPr>
          <p:nvPr>
            <p:ph idx="1"/>
          </p:nvPr>
        </p:nvSpPr>
        <p:spPr/>
        <p:txBody>
          <a:bodyPr/>
          <a:lstStyle/>
          <a:p>
            <a:r>
              <a:rPr lang="en-US" dirty="0"/>
              <a:t>In sampling we know that there is going to be variability</a:t>
            </a:r>
          </a:p>
          <a:p>
            <a:pPr lvl="1"/>
            <a:r>
              <a:rPr lang="en-US" dirty="0"/>
              <a:t>Sampling variability: the difference between statistics (which estimate the parameter) from sample-to-sample</a:t>
            </a:r>
          </a:p>
          <a:p>
            <a:pPr lvl="1"/>
            <a:r>
              <a:rPr lang="en-US" dirty="0"/>
              <a:t>We would expect there to be difference between samples because they are an attempt to represent a population </a:t>
            </a:r>
          </a:p>
          <a:p>
            <a:r>
              <a:rPr lang="en-US" dirty="0"/>
              <a:t>If we observe a relationship in our sample which we believe is meaningful, how do we know that it is not due to random chance? </a:t>
            </a:r>
          </a:p>
          <a:p>
            <a:pPr lvl="1"/>
            <a:r>
              <a:rPr lang="en-US" dirty="0"/>
              <a:t>Specifically, currently we do not know a method verifying whether or not our sample’s model is simply a representation of random chance or not</a:t>
            </a:r>
          </a:p>
          <a:p>
            <a:pPr lvl="1"/>
            <a:r>
              <a:rPr lang="en-US" dirty="0"/>
              <a:t>So…</a:t>
            </a:r>
          </a:p>
        </p:txBody>
      </p:sp>
      <p:sp>
        <p:nvSpPr>
          <p:cNvPr id="5" name="Text Placeholder 4">
            <a:extLst>
              <a:ext uri="{FF2B5EF4-FFF2-40B4-BE49-F238E27FC236}">
                <a16:creationId xmlns:a16="http://schemas.microsoft.com/office/drawing/2014/main" id="{8EE21851-EAA1-5746-90D9-022EF29B89C1}"/>
              </a:ext>
            </a:extLst>
          </p:cNvPr>
          <p:cNvSpPr>
            <a:spLocks noGrp="1"/>
          </p:cNvSpPr>
          <p:nvPr>
            <p:ph type="body" sz="quarter" idx="13"/>
          </p:nvPr>
        </p:nvSpPr>
        <p:spPr/>
        <p:txBody>
          <a:bodyPr/>
          <a:lstStyle/>
          <a:p>
            <a:r>
              <a:rPr lang="en-US" dirty="0"/>
              <a:t>SOME KEYS TAKEAWAYS ON PITFALLS OF SAMPLING</a:t>
            </a:r>
          </a:p>
        </p:txBody>
      </p:sp>
      <p:sp>
        <p:nvSpPr>
          <p:cNvPr id="6" name="Date Placeholder 5">
            <a:extLst>
              <a:ext uri="{FF2B5EF4-FFF2-40B4-BE49-F238E27FC236}">
                <a16:creationId xmlns:a16="http://schemas.microsoft.com/office/drawing/2014/main" id="{22CFA91D-66EC-F245-A466-0D3F9729AC98}"/>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04413CE5-584E-8F44-AD9D-71D29E9F9013}"/>
              </a:ext>
            </a:extLst>
          </p:cNvPr>
          <p:cNvSpPr>
            <a:spLocks noGrp="1"/>
          </p:cNvSpPr>
          <p:nvPr>
            <p:ph type="sldNum" sz="quarter" idx="17"/>
          </p:nvPr>
        </p:nvSpPr>
        <p:spPr/>
        <p:txBody>
          <a:bodyPr/>
          <a:lstStyle/>
          <a:p>
            <a:fld id="{22331785-045B-4B11-B148-1077469B9C9F}" type="slidenum">
              <a:rPr lang="en-US" smtClean="0">
                <a:uFillTx/>
              </a:rPr>
              <a:pPr/>
              <a:t>6</a:t>
            </a:fld>
            <a:endParaRPr lang="en-US" dirty="0">
              <a:uFillTx/>
            </a:endParaRPr>
          </a:p>
        </p:txBody>
      </p:sp>
      <p:pic>
        <p:nvPicPr>
          <p:cNvPr id="4" name="Picture 3">
            <a:extLst>
              <a:ext uri="{FF2B5EF4-FFF2-40B4-BE49-F238E27FC236}">
                <a16:creationId xmlns:a16="http://schemas.microsoft.com/office/drawing/2014/main" id="{A405230A-AAA5-D449-A957-7ED755FFB509}"/>
              </a:ext>
            </a:extLst>
          </p:cNvPr>
          <p:cNvPicPr>
            <a:picLocks noChangeAspect="1"/>
          </p:cNvPicPr>
          <p:nvPr/>
        </p:nvPicPr>
        <p:blipFill>
          <a:blip r:embed="rId2"/>
          <a:stretch>
            <a:fillRect/>
          </a:stretch>
        </p:blipFill>
        <p:spPr>
          <a:xfrm>
            <a:off x="5031523" y="1786691"/>
            <a:ext cx="4732859" cy="4128350"/>
          </a:xfrm>
          <a:prstGeom prst="rect">
            <a:avLst/>
          </a:prstGeom>
        </p:spPr>
      </p:pic>
    </p:spTree>
    <p:extLst>
      <p:ext uri="{BB962C8B-B14F-4D97-AF65-F5344CB8AC3E}">
        <p14:creationId xmlns:p14="http://schemas.microsoft.com/office/powerpoint/2010/main" val="84467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4F72-F7D0-1340-9FAE-83769D76D15D}"/>
              </a:ext>
            </a:extLst>
          </p:cNvPr>
          <p:cNvSpPr>
            <a:spLocks noGrp="1"/>
          </p:cNvSpPr>
          <p:nvPr>
            <p:ph type="ctrTitle"/>
          </p:nvPr>
        </p:nvSpPr>
        <p:spPr/>
        <p:txBody>
          <a:bodyPr>
            <a:normAutofit fontScale="90000"/>
          </a:bodyPr>
          <a:lstStyle/>
          <a:p>
            <a:r>
              <a:rPr lang="en-US" dirty="0"/>
              <a:t>Brief Aside on Hypothesis Testing</a:t>
            </a:r>
          </a:p>
        </p:txBody>
      </p:sp>
      <p:sp>
        <p:nvSpPr>
          <p:cNvPr id="3" name="Subtitle 2">
            <a:extLst>
              <a:ext uri="{FF2B5EF4-FFF2-40B4-BE49-F238E27FC236}">
                <a16:creationId xmlns:a16="http://schemas.microsoft.com/office/drawing/2014/main" id="{A9B8FF0C-F1FD-EE43-ABA8-3FCC410EE105}"/>
              </a:ext>
            </a:extLst>
          </p:cNvPr>
          <p:cNvSpPr>
            <a:spLocks noGrp="1"/>
          </p:cNvSpPr>
          <p:nvPr>
            <p:ph type="subTitle" idx="1"/>
          </p:nvPr>
        </p:nvSpPr>
        <p:spPr/>
        <p:txBody>
          <a:bodyPr/>
          <a:lstStyle/>
          <a:p>
            <a:r>
              <a:rPr lang="en-US" dirty="0"/>
              <a:t>VERY IMPORTANT TO UNDERSTAND (EXTREMELY)</a:t>
            </a:r>
          </a:p>
        </p:txBody>
      </p:sp>
      <p:sp>
        <p:nvSpPr>
          <p:cNvPr id="4" name="Text Placeholder 3">
            <a:extLst>
              <a:ext uri="{FF2B5EF4-FFF2-40B4-BE49-F238E27FC236}">
                <a16:creationId xmlns:a16="http://schemas.microsoft.com/office/drawing/2014/main" id="{FD8B3ED9-876A-F34B-A02B-E314D9DBD4FE}"/>
              </a:ext>
            </a:extLst>
          </p:cNvPr>
          <p:cNvSpPr>
            <a:spLocks noGrp="1"/>
          </p:cNvSpPr>
          <p:nvPr>
            <p:ph type="body" sz="quarter" idx="13"/>
          </p:nvPr>
        </p:nvSpPr>
        <p:spPr/>
        <p:txBody>
          <a:bodyPr/>
          <a:lstStyle/>
          <a:p>
            <a:endParaRPr lang="en-US"/>
          </a:p>
        </p:txBody>
      </p:sp>
      <p:sp>
        <p:nvSpPr>
          <p:cNvPr id="5" name="Date Placeholder 4">
            <a:extLst>
              <a:ext uri="{FF2B5EF4-FFF2-40B4-BE49-F238E27FC236}">
                <a16:creationId xmlns:a16="http://schemas.microsoft.com/office/drawing/2014/main" id="{7FC46AC3-4920-FE43-A43E-CA39116ED08F}"/>
              </a:ext>
            </a:extLst>
          </p:cNvPr>
          <p:cNvSpPr>
            <a:spLocks noGrp="1"/>
          </p:cNvSpPr>
          <p:nvPr>
            <p:ph type="dt" sz="half" idx="14"/>
          </p:nvPr>
        </p:nvSpPr>
        <p:spPr/>
        <p:txBody>
          <a:bodyPr/>
          <a:lstStyle/>
          <a:p>
            <a:r>
              <a:rPr lang="en-US">
                <a:uFillTx/>
              </a:rPr>
              <a:t>October 18, 2021</a:t>
            </a:r>
            <a:endParaRPr lang="en-US" dirty="0">
              <a:uFillTx/>
            </a:endParaRPr>
          </a:p>
        </p:txBody>
      </p:sp>
      <p:sp>
        <p:nvSpPr>
          <p:cNvPr id="6" name="Slide Number Placeholder 5">
            <a:extLst>
              <a:ext uri="{FF2B5EF4-FFF2-40B4-BE49-F238E27FC236}">
                <a16:creationId xmlns:a16="http://schemas.microsoft.com/office/drawing/2014/main" id="{39949758-8014-9241-9F26-5E735002484F}"/>
              </a:ext>
            </a:extLst>
          </p:cNvPr>
          <p:cNvSpPr>
            <a:spLocks noGrp="1"/>
          </p:cNvSpPr>
          <p:nvPr>
            <p:ph type="sldNum" sz="quarter" idx="16"/>
          </p:nvPr>
        </p:nvSpPr>
        <p:spPr/>
        <p:txBody>
          <a:bodyPr/>
          <a:lstStyle/>
          <a:p>
            <a:fld id="{22331785-045B-4B11-B148-1077469B9C9F}" type="slidenum">
              <a:rPr lang="en-US" smtClean="0">
                <a:uFillTx/>
              </a:rPr>
              <a:pPr/>
              <a:t>7</a:t>
            </a:fld>
            <a:endParaRPr lang="en-US" dirty="0">
              <a:uFillTx/>
            </a:endParaRPr>
          </a:p>
        </p:txBody>
      </p:sp>
    </p:spTree>
    <p:extLst>
      <p:ext uri="{BB962C8B-B14F-4D97-AF65-F5344CB8AC3E}">
        <p14:creationId xmlns:p14="http://schemas.microsoft.com/office/powerpoint/2010/main" val="53985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5483-6825-D740-8512-09C0447B4938}"/>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23BD3C-96ED-3C40-A4C1-92BCB6CAC0B0}"/>
                  </a:ext>
                </a:extLst>
              </p:cNvPr>
              <p:cNvSpPr>
                <a:spLocks noGrp="1"/>
              </p:cNvSpPr>
              <p:nvPr>
                <p:ph idx="1"/>
              </p:nvPr>
            </p:nvSpPr>
            <p:spPr>
              <a:xfrm>
                <a:off x="457200" y="1786691"/>
                <a:ext cx="4423719" cy="5334545"/>
              </a:xfrm>
            </p:spPr>
            <p:txBody>
              <a:bodyPr>
                <a:normAutofit lnSpcReduction="10000"/>
              </a:bodyPr>
              <a:lstStyle/>
              <a:p>
                <a:r>
                  <a:rPr lang="en-US" dirty="0"/>
                  <a:t>We call our search to the previous question “statistical significance” </a:t>
                </a:r>
              </a:p>
              <a:p>
                <a:pPr lvl="1"/>
                <a:r>
                  <a:rPr lang="en-US" dirty="0"/>
                  <a:t>When data is statistically significant THE ONLY thing it tells us is that the SRS’s data is not due to random chance</a:t>
                </a:r>
              </a:p>
              <a:p>
                <a:pPr lvl="1"/>
                <a:r>
                  <a:rPr lang="en-US" dirty="0"/>
                  <a:t>It says nothing about whether or not the relationship is meaningful just whether it is due to randomness</a:t>
                </a:r>
              </a:p>
              <a:p>
                <a:r>
                  <a:rPr lang="en-US" dirty="0"/>
                  <a:t>Definitions: </a:t>
                </a:r>
              </a:p>
              <a:p>
                <a:pPr lvl="1"/>
                <a:r>
                  <a:rPr lang="en-US" dirty="0"/>
                  <a:t>Null Hypothesis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there is no correlation between x and y </a:t>
                </a:r>
              </a:p>
              <a:p>
                <a:pPr lvl="1"/>
                <a:r>
                  <a:rPr lang="en-US" dirty="0"/>
                  <a:t>Alternative Hypothesis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𝐴</m:t>
                        </m:r>
                      </m:sub>
                    </m:sSub>
                  </m:oMath>
                </a14:m>
                <a:r>
                  <a:rPr lang="en-US" dirty="0"/>
                  <a:t>): there is correlation between x and y</a:t>
                </a:r>
              </a:p>
              <a:p>
                <a:pPr lvl="1"/>
                <a:r>
                  <a:rPr lang="en-US" dirty="0"/>
                  <a:t>P-Value: the probability of observing your sample or one more extreme under the assumption that the null is correct</a:t>
                </a:r>
              </a:p>
              <a:p>
                <a:r>
                  <a:rPr lang="en-US" dirty="0"/>
                  <a:t>This test essentially asks, “In a world where there is no relationship is what we observe so extreme that it cannot be due to random chance”</a:t>
                </a:r>
              </a:p>
              <a:p>
                <a:r>
                  <a:rPr lang="en-US" dirty="0"/>
                  <a:t>If the answer is “yes” then we reject the null in favor of the alternative </a:t>
                </a:r>
              </a:p>
            </p:txBody>
          </p:sp>
        </mc:Choice>
        <mc:Fallback xmlns="">
          <p:sp>
            <p:nvSpPr>
              <p:cNvPr id="3" name="Content Placeholder 2">
                <a:extLst>
                  <a:ext uri="{FF2B5EF4-FFF2-40B4-BE49-F238E27FC236}">
                    <a16:creationId xmlns:a16="http://schemas.microsoft.com/office/drawing/2014/main" id="{1623BD3C-96ED-3C40-A4C1-92BCB6CAC0B0}"/>
                  </a:ext>
                </a:extLst>
              </p:cNvPr>
              <p:cNvSpPr>
                <a:spLocks noGrp="1" noRot="1" noChangeAspect="1" noMove="1" noResize="1" noEditPoints="1" noAdjustHandles="1" noChangeArrowheads="1" noChangeShapeType="1" noTextEdit="1"/>
              </p:cNvSpPr>
              <p:nvPr>
                <p:ph idx="1"/>
              </p:nvPr>
            </p:nvSpPr>
            <p:spPr>
              <a:xfrm>
                <a:off x="457200" y="1786691"/>
                <a:ext cx="4423719" cy="5334545"/>
              </a:xfrm>
              <a:blipFill>
                <a:blip r:embed="rId2"/>
                <a:stretch>
                  <a:fillRect l="-287" t="-713" r="-862"/>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2A2F1545-D4ED-2046-A37F-74E861B78178}"/>
              </a:ext>
            </a:extLst>
          </p:cNvPr>
          <p:cNvSpPr>
            <a:spLocks noGrp="1"/>
          </p:cNvSpPr>
          <p:nvPr>
            <p:ph type="body" sz="quarter" idx="13"/>
          </p:nvPr>
        </p:nvSpPr>
        <p:spPr/>
        <p:txBody>
          <a:bodyPr/>
          <a:lstStyle/>
          <a:p>
            <a:r>
              <a:rPr lang="en-US" dirty="0"/>
              <a:t>SOME QUICK DEFINTIONS</a:t>
            </a:r>
          </a:p>
        </p:txBody>
      </p:sp>
      <p:sp>
        <p:nvSpPr>
          <p:cNvPr id="6" name="Date Placeholder 5">
            <a:extLst>
              <a:ext uri="{FF2B5EF4-FFF2-40B4-BE49-F238E27FC236}">
                <a16:creationId xmlns:a16="http://schemas.microsoft.com/office/drawing/2014/main" id="{A1F76CFD-9F12-FA4C-B041-69117069D12A}"/>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339D3F0D-A1F2-B14C-98ED-AC478A5B98C4}"/>
              </a:ext>
            </a:extLst>
          </p:cNvPr>
          <p:cNvSpPr>
            <a:spLocks noGrp="1"/>
          </p:cNvSpPr>
          <p:nvPr>
            <p:ph type="sldNum" sz="quarter" idx="17"/>
          </p:nvPr>
        </p:nvSpPr>
        <p:spPr/>
        <p:txBody>
          <a:bodyPr/>
          <a:lstStyle/>
          <a:p>
            <a:fld id="{22331785-045B-4B11-B148-1077469B9C9F}" type="slidenum">
              <a:rPr lang="en-US" smtClean="0">
                <a:uFillTx/>
              </a:rPr>
              <a:pPr/>
              <a:t>8</a:t>
            </a:fld>
            <a:endParaRPr lang="en-US" dirty="0">
              <a:uFillTx/>
            </a:endParaRPr>
          </a:p>
        </p:txBody>
      </p:sp>
      <p:pic>
        <p:nvPicPr>
          <p:cNvPr id="4" name="Picture 3">
            <a:extLst>
              <a:ext uri="{FF2B5EF4-FFF2-40B4-BE49-F238E27FC236}">
                <a16:creationId xmlns:a16="http://schemas.microsoft.com/office/drawing/2014/main" id="{63ECF8E9-337F-FE44-938D-31DC2B18EE09}"/>
              </a:ext>
            </a:extLst>
          </p:cNvPr>
          <p:cNvPicPr>
            <a:picLocks noChangeAspect="1"/>
          </p:cNvPicPr>
          <p:nvPr/>
        </p:nvPicPr>
        <p:blipFill rotWithShape="1">
          <a:blip r:embed="rId3"/>
          <a:srcRect b="10843"/>
          <a:stretch/>
        </p:blipFill>
        <p:spPr>
          <a:xfrm>
            <a:off x="5209309" y="2888783"/>
            <a:ext cx="4593359" cy="2714258"/>
          </a:xfrm>
          <a:prstGeom prst="rect">
            <a:avLst/>
          </a:prstGeom>
        </p:spPr>
      </p:pic>
    </p:spTree>
    <p:extLst>
      <p:ext uri="{BB962C8B-B14F-4D97-AF65-F5344CB8AC3E}">
        <p14:creationId xmlns:p14="http://schemas.microsoft.com/office/powerpoint/2010/main" val="255846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5113-9FE8-1C41-BD5B-B3BE7BA2BE60}"/>
              </a:ext>
            </a:extLst>
          </p:cNvPr>
          <p:cNvSpPr>
            <a:spLocks noGrp="1"/>
          </p:cNvSpPr>
          <p:nvPr>
            <p:ph type="title"/>
          </p:nvPr>
        </p:nvSpPr>
        <p:spPr/>
        <p:txBody>
          <a:bodyPr/>
          <a:lstStyle/>
          <a:p>
            <a:r>
              <a:rPr lang="en-US" dirty="0"/>
              <a:t>Finding a P-Value</a:t>
            </a:r>
          </a:p>
        </p:txBody>
      </p:sp>
      <p:sp>
        <p:nvSpPr>
          <p:cNvPr id="3" name="Content Placeholder 2">
            <a:extLst>
              <a:ext uri="{FF2B5EF4-FFF2-40B4-BE49-F238E27FC236}">
                <a16:creationId xmlns:a16="http://schemas.microsoft.com/office/drawing/2014/main" id="{540CC47B-1C3F-5B42-8D3D-1A77B8D2E64C}"/>
              </a:ext>
            </a:extLst>
          </p:cNvPr>
          <p:cNvSpPr>
            <a:spLocks noGrp="1"/>
          </p:cNvSpPr>
          <p:nvPr>
            <p:ph idx="1"/>
          </p:nvPr>
        </p:nvSpPr>
        <p:spPr/>
        <p:txBody>
          <a:bodyPr>
            <a:normAutofit lnSpcReduction="10000"/>
          </a:bodyPr>
          <a:lstStyle/>
          <a:p>
            <a:r>
              <a:rPr lang="en-US" dirty="0"/>
              <a:t>As a general note, we are using ”correlation” right now but any number of factors could be used</a:t>
            </a:r>
          </a:p>
          <a:p>
            <a:pPr lvl="1"/>
            <a:r>
              <a:rPr lang="en-US" dirty="0"/>
              <a:t>A more general form would be, “Given no [relationship you are testing] is the [relationship] so extreme that it is not due to random chance”</a:t>
            </a:r>
          </a:p>
          <a:p>
            <a:pPr lvl="1"/>
            <a:r>
              <a:rPr lang="en-US" dirty="0"/>
              <a:t>Lets continue using correlation for simplicity, but no that it can be generalized (and will be shortly)</a:t>
            </a:r>
          </a:p>
          <a:p>
            <a:r>
              <a:rPr lang="en-US" dirty="0"/>
              <a:t>Typically, a cut off of 0.05 is used as the p-value meaning that we want a low probability</a:t>
            </a:r>
          </a:p>
          <a:p>
            <a:pPr lvl="1"/>
            <a:r>
              <a:rPr lang="en-US" dirty="0"/>
              <a:t>Because our p-value ASSUMES the null hypothesis is correct we want it be low because if the probability of get our sample again is low it means that it is more probably it is not due to randomness</a:t>
            </a:r>
          </a:p>
          <a:p>
            <a:r>
              <a:rPr lang="en-US" dirty="0"/>
              <a:t>Luckily, pretty much any model that you run is going to report a p-value along side the results and they are also used in many statistical chance, summary: </a:t>
            </a:r>
          </a:p>
          <a:p>
            <a:pPr lvl="1"/>
            <a:r>
              <a:rPr lang="en-US" dirty="0"/>
              <a:t>Low p-value = good </a:t>
            </a:r>
          </a:p>
          <a:p>
            <a:pPr lvl="1"/>
            <a:r>
              <a:rPr lang="en-US" dirty="0"/>
              <a:t>High p-value = not necessarily a good sample </a:t>
            </a:r>
          </a:p>
          <a:p>
            <a:endParaRPr lang="en-US" dirty="0"/>
          </a:p>
        </p:txBody>
      </p:sp>
      <p:sp>
        <p:nvSpPr>
          <p:cNvPr id="5" name="Text Placeholder 4">
            <a:extLst>
              <a:ext uri="{FF2B5EF4-FFF2-40B4-BE49-F238E27FC236}">
                <a16:creationId xmlns:a16="http://schemas.microsoft.com/office/drawing/2014/main" id="{D975C14B-68FA-6F42-9DD8-A67DB0D82F64}"/>
              </a:ext>
            </a:extLst>
          </p:cNvPr>
          <p:cNvSpPr>
            <a:spLocks noGrp="1"/>
          </p:cNvSpPr>
          <p:nvPr>
            <p:ph type="body" sz="quarter" idx="13"/>
          </p:nvPr>
        </p:nvSpPr>
        <p:spPr/>
        <p:txBody>
          <a:bodyPr/>
          <a:lstStyle/>
          <a:p>
            <a:r>
              <a:rPr lang="en-US" dirty="0"/>
              <a:t>WEIRD BUT IMPORTANT PART OF STATISTICS</a:t>
            </a:r>
          </a:p>
        </p:txBody>
      </p:sp>
      <p:sp>
        <p:nvSpPr>
          <p:cNvPr id="6" name="Date Placeholder 5">
            <a:extLst>
              <a:ext uri="{FF2B5EF4-FFF2-40B4-BE49-F238E27FC236}">
                <a16:creationId xmlns:a16="http://schemas.microsoft.com/office/drawing/2014/main" id="{12740FCE-4E68-614C-BDD2-B2B243DD0116}"/>
              </a:ext>
            </a:extLst>
          </p:cNvPr>
          <p:cNvSpPr>
            <a:spLocks noGrp="1"/>
          </p:cNvSpPr>
          <p:nvPr>
            <p:ph type="dt" sz="half" idx="15"/>
          </p:nvPr>
        </p:nvSpPr>
        <p:spPr/>
        <p:txBody>
          <a:bodyPr/>
          <a:lstStyle/>
          <a:p>
            <a:fld id="{F2B56A5F-2888-4F4B-9548-3DFBBD9AE331}" type="datetime4">
              <a:rPr lang="en-US" smtClean="0">
                <a:uFillTx/>
              </a:rPr>
              <a:t>October 24, 2021</a:t>
            </a:fld>
            <a:endParaRPr lang="en-US" dirty="0">
              <a:uFillTx/>
            </a:endParaRPr>
          </a:p>
        </p:txBody>
      </p:sp>
      <p:sp>
        <p:nvSpPr>
          <p:cNvPr id="8" name="Slide Number Placeholder 7">
            <a:extLst>
              <a:ext uri="{FF2B5EF4-FFF2-40B4-BE49-F238E27FC236}">
                <a16:creationId xmlns:a16="http://schemas.microsoft.com/office/drawing/2014/main" id="{5B589D90-75AC-3944-B1FE-8188BE48D5C2}"/>
              </a:ext>
            </a:extLst>
          </p:cNvPr>
          <p:cNvSpPr>
            <a:spLocks noGrp="1"/>
          </p:cNvSpPr>
          <p:nvPr>
            <p:ph type="sldNum" sz="quarter" idx="17"/>
          </p:nvPr>
        </p:nvSpPr>
        <p:spPr/>
        <p:txBody>
          <a:bodyPr/>
          <a:lstStyle/>
          <a:p>
            <a:fld id="{22331785-045B-4B11-B148-1077469B9C9F}" type="slidenum">
              <a:rPr lang="en-US" smtClean="0">
                <a:uFillTx/>
              </a:rPr>
              <a:pPr/>
              <a:t>9</a:t>
            </a:fld>
            <a:endParaRPr lang="en-US" dirty="0">
              <a:uFillTx/>
            </a:endParaRPr>
          </a:p>
        </p:txBody>
      </p:sp>
      <p:pic>
        <p:nvPicPr>
          <p:cNvPr id="4" name="Picture 3">
            <a:extLst>
              <a:ext uri="{FF2B5EF4-FFF2-40B4-BE49-F238E27FC236}">
                <a16:creationId xmlns:a16="http://schemas.microsoft.com/office/drawing/2014/main" id="{2EC557A3-5684-134A-A9FF-7C11503B08FA}"/>
              </a:ext>
            </a:extLst>
          </p:cNvPr>
          <p:cNvPicPr>
            <a:picLocks noChangeAspect="1"/>
          </p:cNvPicPr>
          <p:nvPr/>
        </p:nvPicPr>
        <p:blipFill rotWithShape="1">
          <a:blip r:embed="rId3"/>
          <a:srcRect t="11466"/>
          <a:stretch/>
        </p:blipFill>
        <p:spPr>
          <a:xfrm>
            <a:off x="4880919" y="2658470"/>
            <a:ext cx="4959927" cy="2964069"/>
          </a:xfrm>
          <a:prstGeom prst="rect">
            <a:avLst/>
          </a:prstGeom>
        </p:spPr>
      </p:pic>
    </p:spTree>
    <p:extLst>
      <p:ext uri="{BB962C8B-B14F-4D97-AF65-F5344CB8AC3E}">
        <p14:creationId xmlns:p14="http://schemas.microsoft.com/office/powerpoint/2010/main" val="336381878"/>
      </p:ext>
    </p:extLst>
  </p:cSld>
  <p:clrMapOvr>
    <a:masterClrMapping/>
  </p:clrMapOvr>
</p:sld>
</file>

<file path=ppt/theme/theme1.xml><?xml version="1.0" encoding="utf-8"?>
<a:theme xmlns:a="http://schemas.openxmlformats.org/drawingml/2006/main" name="Office Theme">
  <a:themeElements>
    <a:clrScheme name="QMI">
      <a:dk1>
        <a:srgbClr val="000000"/>
      </a:dk1>
      <a:lt1>
        <a:srgbClr val="FFFFFF"/>
      </a:lt1>
      <a:dk2>
        <a:srgbClr val="44546A"/>
      </a:dk2>
      <a:lt2>
        <a:srgbClr val="E7E6E6"/>
      </a:lt2>
      <a:accent1>
        <a:srgbClr val="1D5787"/>
      </a:accent1>
      <a:accent2>
        <a:srgbClr val="153261"/>
      </a:accent2>
      <a:accent3>
        <a:srgbClr val="5086DE"/>
      </a:accent3>
      <a:accent4>
        <a:srgbClr val="6D8DC1"/>
      </a:accent4>
      <a:accent5>
        <a:srgbClr val="DE2226"/>
      </a:accent5>
      <a:accent6>
        <a:srgbClr val="C90303"/>
      </a:accent6>
      <a:hlink>
        <a:srgbClr val="5086DE"/>
      </a:hlink>
      <a:folHlink>
        <a:srgbClr val="6D8DC1"/>
      </a:folHlink>
    </a:clrScheme>
    <a:fontScheme name="Custom 1">
      <a:majorFont>
        <a:latin typeface="Segoe UI Light"/>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2250</TotalTime>
  <Words>2360</Words>
  <Application>Microsoft Macintosh PowerPoint</Application>
  <PresentationFormat>Custom</PresentationFormat>
  <Paragraphs>246</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Segoe UI Light</vt:lpstr>
      <vt:lpstr>Wingdings</vt:lpstr>
      <vt:lpstr>Wingdings 3</vt:lpstr>
      <vt:lpstr>Office Theme</vt:lpstr>
      <vt:lpstr>General Meeting #9</vt:lpstr>
      <vt:lpstr>Sampling</vt:lpstr>
      <vt:lpstr>Key Takeaways of Last Lecture</vt:lpstr>
      <vt:lpstr>Parameters vs. Statistics</vt:lpstr>
      <vt:lpstr>Sampling Methods</vt:lpstr>
      <vt:lpstr>Important Qualities of a Sample</vt:lpstr>
      <vt:lpstr>Brief Aside on Hypothesis Testing</vt:lpstr>
      <vt:lpstr>Definitions</vt:lpstr>
      <vt:lpstr>Finding a P-Value</vt:lpstr>
      <vt:lpstr>Testing Assumptions for Linear Models</vt:lpstr>
      <vt:lpstr>Sampling is Complete… What Next?</vt:lpstr>
      <vt:lpstr>Linearity Assumption: Graphing</vt:lpstr>
      <vt:lpstr>Linearity Assumption: Linear Rainbow</vt:lpstr>
      <vt:lpstr>Linearity Assumption: Correlation</vt:lpstr>
      <vt:lpstr>Multivariate Normality</vt:lpstr>
      <vt:lpstr>Multicollinearity</vt:lpstr>
      <vt:lpstr>Autocorrelation of Errors</vt:lpstr>
      <vt:lpstr>Autocorrelation: Durbin-Watson</vt:lpstr>
      <vt:lpstr>Autocorrelation: ACF</vt:lpstr>
      <vt:lpstr>Homoskedasticity</vt:lpstr>
      <vt:lpstr>Corrections of the Violations of Linear Model Assumptions</vt:lpstr>
      <vt:lpstr>Intuition</vt:lpstr>
    </vt:vector>
  </TitlesOfParts>
  <Company>Evercore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Catherine</dc:creator>
  <cp:lastModifiedBy>Alexander Nelson</cp:lastModifiedBy>
  <cp:revision>76</cp:revision>
  <dcterms:created xsi:type="dcterms:W3CDTF">2019-07-31T14:17:10Z</dcterms:created>
  <dcterms:modified xsi:type="dcterms:W3CDTF">2021-10-24T18:03:11Z</dcterms:modified>
</cp:coreProperties>
</file>